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1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2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4"/>
  </p:notesMasterIdLst>
  <p:sldIdLst>
    <p:sldId id="549" r:id="rId2"/>
    <p:sldId id="550" r:id="rId3"/>
    <p:sldId id="529" r:id="rId4"/>
    <p:sldId id="535" r:id="rId5"/>
    <p:sldId id="530" r:id="rId6"/>
    <p:sldId id="531" r:id="rId7"/>
    <p:sldId id="551" r:id="rId8"/>
    <p:sldId id="552" r:id="rId9"/>
    <p:sldId id="541" r:id="rId10"/>
    <p:sldId id="542" r:id="rId11"/>
    <p:sldId id="544" r:id="rId12"/>
    <p:sldId id="545" r:id="rId13"/>
    <p:sldId id="553" r:id="rId14"/>
    <p:sldId id="546" r:id="rId15"/>
    <p:sldId id="554" r:id="rId16"/>
    <p:sldId id="555" r:id="rId17"/>
    <p:sldId id="576" r:id="rId18"/>
    <p:sldId id="556" r:id="rId19"/>
    <p:sldId id="557" r:id="rId20"/>
    <p:sldId id="558" r:id="rId21"/>
    <p:sldId id="559" r:id="rId22"/>
    <p:sldId id="560" r:id="rId23"/>
    <p:sldId id="561" r:id="rId24"/>
    <p:sldId id="562" r:id="rId25"/>
    <p:sldId id="577" r:id="rId26"/>
    <p:sldId id="578" r:id="rId27"/>
    <p:sldId id="579" r:id="rId28"/>
    <p:sldId id="580" r:id="rId29"/>
    <p:sldId id="581" r:id="rId30"/>
    <p:sldId id="583" r:id="rId31"/>
    <p:sldId id="584" r:id="rId32"/>
    <p:sldId id="585" r:id="rId33"/>
    <p:sldId id="586" r:id="rId34"/>
    <p:sldId id="587" r:id="rId35"/>
    <p:sldId id="588" r:id="rId36"/>
    <p:sldId id="589" r:id="rId37"/>
    <p:sldId id="590" r:id="rId38"/>
    <p:sldId id="591" r:id="rId39"/>
    <p:sldId id="592" r:id="rId40"/>
    <p:sldId id="593" r:id="rId41"/>
    <p:sldId id="570" r:id="rId42"/>
    <p:sldId id="594" r:id="rId43"/>
    <p:sldId id="595" r:id="rId44"/>
    <p:sldId id="596" r:id="rId45"/>
    <p:sldId id="598" r:id="rId46"/>
    <p:sldId id="599" r:id="rId47"/>
    <p:sldId id="600" r:id="rId48"/>
    <p:sldId id="601" r:id="rId49"/>
    <p:sldId id="602" r:id="rId50"/>
    <p:sldId id="603" r:id="rId51"/>
    <p:sldId id="604" r:id="rId52"/>
    <p:sldId id="605" r:id="rId53"/>
    <p:sldId id="606" r:id="rId54"/>
    <p:sldId id="607" r:id="rId55"/>
    <p:sldId id="608" r:id="rId56"/>
    <p:sldId id="609" r:id="rId57"/>
    <p:sldId id="610" r:id="rId58"/>
    <p:sldId id="611" r:id="rId59"/>
    <p:sldId id="612" r:id="rId60"/>
    <p:sldId id="613" r:id="rId61"/>
    <p:sldId id="597" r:id="rId62"/>
    <p:sldId id="614" r:id="rId63"/>
  </p:sldIdLst>
  <p:sldSz cx="9144000" cy="6858000" type="screen4x3"/>
  <p:notesSz cx="7315200" cy="9601200"/>
  <p:embeddedFontLst>
    <p:embeddedFont>
      <p:font typeface="Calibri" panose="020F0502020204030204" pitchFamily="34" charset="0"/>
      <p:regular r:id="rId65"/>
      <p:bold r:id="rId66"/>
      <p:italic r:id="rId67"/>
      <p:boldItalic r:id="rId68"/>
    </p:embeddedFont>
    <p:embeddedFont>
      <p:font typeface="Cambria Math" panose="02040503050406030204" pitchFamily="18" charset="0"/>
      <p:regular r:id="rId6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09" autoAdjust="0"/>
    <p:restoredTop sz="93636" autoAdjust="0"/>
  </p:normalViewPr>
  <p:slideViewPr>
    <p:cSldViewPr>
      <p:cViewPr varScale="1">
        <p:scale>
          <a:sx n="93" d="100"/>
          <a:sy n="93" d="100"/>
        </p:scale>
        <p:origin x="213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238" cy="479424"/>
          </a:xfrm>
          <a:prstGeom prst="rect">
            <a:avLst/>
          </a:prstGeom>
        </p:spPr>
        <p:txBody>
          <a:bodyPr vert="horz" lIns="91404" tIns="45704" rIns="91404" bIns="4570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1"/>
            <a:ext cx="3170238" cy="479424"/>
          </a:xfrm>
          <a:prstGeom prst="rect">
            <a:avLst/>
          </a:prstGeom>
        </p:spPr>
        <p:txBody>
          <a:bodyPr vert="horz" lIns="91404" tIns="45704" rIns="91404" bIns="45704" rtlCol="0"/>
          <a:lstStyle>
            <a:lvl1pPr algn="r">
              <a:defRPr sz="1200"/>
            </a:lvl1pPr>
          </a:lstStyle>
          <a:p>
            <a:fld id="{7DD3C004-216C-46F2-9719-27EDDF44B0F7}" type="datetimeFigureOut">
              <a:rPr lang="en-US" smtClean="0"/>
              <a:pPr/>
              <a:t>11/30/2014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8888" y="720725"/>
            <a:ext cx="4797425" cy="3598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04" tIns="45704" rIns="91404" bIns="4570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9" y="4560890"/>
            <a:ext cx="5851525" cy="4319587"/>
          </a:xfrm>
          <a:prstGeom prst="rect">
            <a:avLst/>
          </a:prstGeom>
        </p:spPr>
        <p:txBody>
          <a:bodyPr vert="horz" lIns="91404" tIns="45704" rIns="91404" bIns="4570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20189"/>
            <a:ext cx="3170238" cy="479424"/>
          </a:xfrm>
          <a:prstGeom prst="rect">
            <a:avLst/>
          </a:prstGeom>
        </p:spPr>
        <p:txBody>
          <a:bodyPr vert="horz" lIns="91404" tIns="45704" rIns="91404" bIns="4570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9"/>
            <a:ext cx="3170238" cy="479424"/>
          </a:xfrm>
          <a:prstGeom prst="rect">
            <a:avLst/>
          </a:prstGeom>
        </p:spPr>
        <p:txBody>
          <a:bodyPr vert="horz" lIns="91404" tIns="45704" rIns="91404" bIns="45704" rtlCol="0" anchor="b"/>
          <a:lstStyle>
            <a:lvl1pPr algn="r">
              <a:defRPr sz="1200"/>
            </a:lvl1pPr>
          </a:lstStyle>
          <a:p>
            <a:fld id="{662C64FB-3F7F-46BA-9A5E-06535F6B94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156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C64FB-3F7F-46BA-9A5E-06535F6B94DD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288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C64FB-3F7F-46BA-9A5E-06535F6B94DD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477598A-11F5-47FA-A19F-54E39C4AA819}" type="datetimeFigureOut">
              <a:rPr lang="en-US" smtClean="0"/>
              <a:pPr/>
              <a:t>11/30/2014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1BF3A07-FF94-4178-B513-B7A89D0575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477598A-11F5-47FA-A19F-54E39C4AA819}" type="datetimeFigureOut">
              <a:rPr lang="en-US" smtClean="0"/>
              <a:pPr/>
              <a:t>11/30/2014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1BF3A07-FF94-4178-B513-B7A89D0575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477598A-11F5-47FA-A19F-54E39C4AA819}" type="datetimeFigureOut">
              <a:rPr lang="en-US" smtClean="0"/>
              <a:pPr/>
              <a:t>11/30/2014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1BF3A07-FF94-4178-B513-B7A89D0575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477598A-11F5-47FA-A19F-54E39C4AA819}" type="datetimeFigureOut">
              <a:rPr lang="en-US" smtClean="0"/>
              <a:pPr/>
              <a:t>11/30/2014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1BF3A07-FF94-4178-B513-B7A89D0575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477598A-11F5-47FA-A19F-54E39C4AA819}" type="datetimeFigureOut">
              <a:rPr lang="en-US" smtClean="0"/>
              <a:pPr/>
              <a:t>11/30/2014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1BF3A07-FF94-4178-B513-B7A89D0575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477598A-11F5-47FA-A19F-54E39C4AA819}" type="datetimeFigureOut">
              <a:rPr lang="en-US" smtClean="0"/>
              <a:pPr/>
              <a:t>11/30/2014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1BF3A07-FF94-4178-B513-B7A89D0575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477598A-11F5-47FA-A19F-54E39C4AA819}" type="datetimeFigureOut">
              <a:rPr lang="en-US" smtClean="0"/>
              <a:pPr/>
              <a:t>11/30/2014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1BF3A07-FF94-4178-B513-B7A89D0575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477598A-11F5-47FA-A19F-54E39C4AA819}" type="datetimeFigureOut">
              <a:rPr lang="en-US" smtClean="0"/>
              <a:pPr/>
              <a:t>11/30/2014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1BF3A07-FF94-4178-B513-B7A89D0575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477598A-11F5-47FA-A19F-54E39C4AA819}" type="datetimeFigureOut">
              <a:rPr lang="en-US" smtClean="0"/>
              <a:pPr/>
              <a:t>11/30/2014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1BF3A07-FF94-4178-B513-B7A89D0575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477598A-11F5-47FA-A19F-54E39C4AA819}" type="datetimeFigureOut">
              <a:rPr lang="en-US" smtClean="0"/>
              <a:pPr/>
              <a:t>11/30/2014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1BF3A07-FF94-4178-B513-B7A89D0575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477598A-11F5-47FA-A19F-54E39C4AA819}" type="datetimeFigureOut">
              <a:rPr lang="en-US" smtClean="0"/>
              <a:pPr/>
              <a:t>11/30/2014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1BF3A07-FF94-4178-B513-B7A89D0575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3.bin"/><Relationship Id="rId2" Type="http://schemas.openxmlformats.org/officeDocument/2006/relationships/tags" Target="../tags/tag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tags" Target="../tags/tag28.xml"/><Relationship Id="rId7" Type="http://schemas.openxmlformats.org/officeDocument/2006/relationships/image" Target="../media/image42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4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9.xml"/><Relationship Id="rId9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openxmlformats.org/officeDocument/2006/relationships/image" Target="../media/image48.png"/><Relationship Id="rId5" Type="http://schemas.openxmlformats.org/officeDocument/2006/relationships/image" Target="../media/image47.emf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54.png"/><Relationship Id="rId3" Type="http://schemas.openxmlformats.org/officeDocument/2006/relationships/tags" Target="../tags/tag34.xml"/><Relationship Id="rId7" Type="http://schemas.openxmlformats.org/officeDocument/2006/relationships/tags" Target="../tags/tag38.xml"/><Relationship Id="rId12" Type="http://schemas.openxmlformats.org/officeDocument/2006/relationships/image" Target="../media/image53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image" Target="../media/image52.png"/><Relationship Id="rId5" Type="http://schemas.openxmlformats.org/officeDocument/2006/relationships/tags" Target="../tags/tag36.xml"/><Relationship Id="rId10" Type="http://schemas.openxmlformats.org/officeDocument/2006/relationships/image" Target="../media/image51.png"/><Relationship Id="rId4" Type="http://schemas.openxmlformats.org/officeDocument/2006/relationships/tags" Target="../tags/tag35.xml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4" Type="http://schemas.openxmlformats.org/officeDocument/2006/relationships/image" Target="../media/image57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tags" Target="../tags/tag45.xml"/><Relationship Id="rId7" Type="http://schemas.openxmlformats.org/officeDocument/2006/relationships/oleObject" Target="../embeddings/oleObject6.bin"/><Relationship Id="rId2" Type="http://schemas.openxmlformats.org/officeDocument/2006/relationships/tags" Target="../tags/tag4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5.png"/><Relationship Id="rId11" Type="http://schemas.openxmlformats.org/officeDocument/2006/relationships/oleObject" Target="../embeddings/oleObject8.bin"/><Relationship Id="rId5" Type="http://schemas.openxmlformats.org/officeDocument/2006/relationships/image" Target="../media/image64.png"/><Relationship Id="rId10" Type="http://schemas.openxmlformats.org/officeDocument/2006/relationships/image" Target="../media/image63.wmf"/><Relationship Id="rId4" Type="http://schemas.openxmlformats.org/officeDocument/2006/relationships/slideLayout" Target="../slideLayouts/slideLayout2.xml"/><Relationship Id="rId9" Type="http://schemas.openxmlformats.org/officeDocument/2006/relationships/oleObject" Target="../embeddings/oleObject7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13" Type="http://schemas.openxmlformats.org/officeDocument/2006/relationships/image" Target="../media/image73.png"/><Relationship Id="rId3" Type="http://schemas.openxmlformats.org/officeDocument/2006/relationships/tags" Target="../tags/tag49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72.png"/><Relationship Id="rId2" Type="http://schemas.openxmlformats.org/officeDocument/2006/relationships/tags" Target="../tags/tag48.xml"/><Relationship Id="rId1" Type="http://schemas.openxmlformats.org/officeDocument/2006/relationships/vmlDrawing" Target="../drawings/vmlDrawing5.vml"/><Relationship Id="rId6" Type="http://schemas.openxmlformats.org/officeDocument/2006/relationships/tags" Target="../tags/tag52.xml"/><Relationship Id="rId11" Type="http://schemas.openxmlformats.org/officeDocument/2006/relationships/image" Target="../media/image71.png"/><Relationship Id="rId5" Type="http://schemas.openxmlformats.org/officeDocument/2006/relationships/tags" Target="../tags/tag51.xml"/><Relationship Id="rId15" Type="http://schemas.openxmlformats.org/officeDocument/2006/relationships/image" Target="../media/image75.png"/><Relationship Id="rId10" Type="http://schemas.openxmlformats.org/officeDocument/2006/relationships/image" Target="../media/image70.wmf"/><Relationship Id="rId4" Type="http://schemas.openxmlformats.org/officeDocument/2006/relationships/tags" Target="../tags/tag50.xml"/><Relationship Id="rId9" Type="http://schemas.openxmlformats.org/officeDocument/2006/relationships/oleObject" Target="../embeddings/oleObject9.bin"/><Relationship Id="rId14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tags" Target="../tags/tag54.xml"/><Relationship Id="rId7" Type="http://schemas.openxmlformats.org/officeDocument/2006/relationships/image" Target="../media/image76.png"/><Relationship Id="rId2" Type="http://schemas.openxmlformats.org/officeDocument/2006/relationships/tags" Target="../tags/tag5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10.bin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tags" Target="../tags/tag56.xml"/><Relationship Id="rId7" Type="http://schemas.openxmlformats.org/officeDocument/2006/relationships/image" Target="../media/image70.wmf"/><Relationship Id="rId2" Type="http://schemas.openxmlformats.org/officeDocument/2006/relationships/tags" Target="../tags/tag55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1.bin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81.png"/><Relationship Id="rId4" Type="http://schemas.openxmlformats.org/officeDocument/2006/relationships/tags" Target="../tags/tag57.xml"/><Relationship Id="rId9" Type="http://schemas.openxmlformats.org/officeDocument/2006/relationships/image" Target="../media/image8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tags" Target="../tags/tag60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86.png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11" Type="http://schemas.openxmlformats.org/officeDocument/2006/relationships/image" Target="../media/image85.png"/><Relationship Id="rId5" Type="http://schemas.openxmlformats.org/officeDocument/2006/relationships/tags" Target="../tags/tag62.xml"/><Relationship Id="rId10" Type="http://schemas.openxmlformats.org/officeDocument/2006/relationships/image" Target="../media/image84.png"/><Relationship Id="rId4" Type="http://schemas.openxmlformats.org/officeDocument/2006/relationships/tags" Target="../tags/tag61.xml"/><Relationship Id="rId9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tags" Target="../tags/tag66.xml"/><Relationship Id="rId7" Type="http://schemas.openxmlformats.org/officeDocument/2006/relationships/image" Target="../media/image89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88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2.emf"/><Relationship Id="rId4" Type="http://schemas.openxmlformats.org/officeDocument/2006/relationships/tags" Target="../tags/tag67.xml"/><Relationship Id="rId9" Type="http://schemas.openxmlformats.org/officeDocument/2006/relationships/image" Target="../media/image9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Symmetric matrices </a:t>
            </a:r>
            <a:r>
              <a:rPr lang="en-US" dirty="0"/>
              <a:t>appear naturally in many </a:t>
            </a:r>
            <a:r>
              <a:rPr lang="en-US" dirty="0" smtClean="0"/>
              <a:t>applications: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numerical solution to ordinary and partial differential </a:t>
            </a:r>
            <a:r>
              <a:rPr lang="en-US" dirty="0" smtClean="0"/>
              <a:t>equations.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theory of quadratic </a:t>
            </a:r>
            <a:r>
              <a:rPr lang="en-US" dirty="0" smtClean="0"/>
              <a:t>forms.</a:t>
            </a:r>
          </a:p>
          <a:p>
            <a:pPr lvl="1"/>
            <a:r>
              <a:rPr lang="en-US" dirty="0" smtClean="0"/>
              <a:t>The matrix </a:t>
            </a:r>
            <a:r>
              <a:rPr lang="en-US" dirty="0"/>
              <a:t>representation of undirected </a:t>
            </a:r>
            <a:r>
              <a:rPr lang="en-US" dirty="0" smtClean="0"/>
              <a:t>graphs.</a:t>
            </a:r>
          </a:p>
          <a:p>
            <a:pPr lvl="1"/>
            <a:r>
              <a:rPr lang="en-US" dirty="0" smtClean="0"/>
              <a:t>Principal </a:t>
            </a:r>
            <a:r>
              <a:rPr lang="en-US" dirty="0"/>
              <a:t>component analysis in </a:t>
            </a:r>
            <a:r>
              <a:rPr lang="en-US" dirty="0" smtClean="0"/>
              <a:t>statistics.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4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Jacobi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Generate a sequence of orthogonal similarity transformations that successively reduce </a:t>
            </a:r>
            <a:r>
              <a:rPr lang="en-US" i="1" dirty="0" smtClean="0"/>
              <a:t>off(A)</a:t>
            </a:r>
            <a:r>
              <a:rPr lang="en-US" dirty="0" smtClean="0"/>
              <a:t> until </a:t>
            </a:r>
            <a:r>
              <a:rPr lang="en-US" i="1" dirty="0" smtClean="0"/>
              <a:t>A</a:t>
            </a:r>
            <a:r>
              <a:rPr lang="en-US" dirty="0" smtClean="0"/>
              <a:t> is nearly a diagonal matrix.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108865"/>
              </p:ext>
            </p:extLst>
          </p:nvPr>
        </p:nvGraphicFramePr>
        <p:xfrm>
          <a:off x="2362200" y="1981200"/>
          <a:ext cx="458152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1" name="Equation" r:id="rId3" imgW="2349500" imgH="508000" progId="Equation.DSMT4">
                  <p:embed/>
                </p:oleObj>
              </mc:Choice>
              <mc:Fallback>
                <p:oleObj name="Equation" r:id="rId3" imgW="2349500" imgH="508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62200" y="1981200"/>
                        <a:ext cx="4581525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468907"/>
              </p:ext>
            </p:extLst>
          </p:nvPr>
        </p:nvGraphicFramePr>
        <p:xfrm>
          <a:off x="2971800" y="5181600"/>
          <a:ext cx="2254827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2" name="Equation" r:id="rId5" imgW="1181100" imgH="558800" progId="Equation.DSMT4">
                  <p:embed/>
                </p:oleObj>
              </mc:Choice>
              <mc:Fallback>
                <p:oleObj name="Equation" r:id="rId5" imgW="1181100" imgH="55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71800" y="5181600"/>
                        <a:ext cx="2254827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46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Jacobi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orthogonal matrix 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k</a:t>
            </a:r>
            <a:r>
              <a:rPr lang="en-US" dirty="0" smtClean="0"/>
              <a:t> is produced by a Givens rotation, slightly different from the rotations used in when computing the </a:t>
            </a:r>
            <a:r>
              <a:rPr lang="en-US" dirty="0" err="1" smtClean="0"/>
              <a:t>QR</a:t>
            </a:r>
            <a:r>
              <a:rPr lang="en-US" dirty="0" smtClean="0"/>
              <a:t> factorization. </a:t>
            </a:r>
            <a:r>
              <a:rPr lang="en-US" dirty="0"/>
              <a:t>E</a:t>
            </a:r>
            <a:r>
              <a:rPr lang="en-US" dirty="0" smtClean="0"/>
              <a:t>ach similarity transformation is chosen so that</a:t>
            </a:r>
            <a:r>
              <a:rPr lang="en-US" dirty="0"/>
              <a:t> </a:t>
            </a:r>
            <a:r>
              <a:rPr lang="en-US" dirty="0" smtClean="0"/>
              <a:t>                        zeros   zeros-out the pair of elements </a:t>
            </a:r>
            <a:r>
              <a:rPr lang="en-US" i="1" dirty="0" err="1" smtClean="0"/>
              <a:t>a</a:t>
            </a:r>
            <a:r>
              <a:rPr lang="en-US" i="1" baseline="-25000" dirty="0" err="1" smtClean="0"/>
              <a:t>ij</a:t>
            </a:r>
            <a:r>
              <a:rPr lang="en-US" dirty="0" smtClean="0"/>
              <a:t> and </a:t>
            </a:r>
            <a:r>
              <a:rPr lang="en-US" i="1" dirty="0" err="1" smtClean="0"/>
              <a:t>a</a:t>
            </a:r>
            <a:r>
              <a:rPr lang="en-US" i="1" baseline="-25000" dirty="0" err="1" smtClean="0"/>
              <a:t>ji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3352800" y="3657600"/>
            <a:ext cx="329739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6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213" y="-228600"/>
            <a:ext cx="8229600" cy="1143000"/>
          </a:xfrm>
        </p:spPr>
        <p:txBody>
          <a:bodyPr/>
          <a:lstStyle/>
          <a:p>
            <a:r>
              <a:rPr lang="en-US" dirty="0" smtClean="0"/>
              <a:t>The Jacobi Method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45213" y="685800"/>
            <a:ext cx="8229600" cy="4525963"/>
          </a:xfrm>
        </p:spPr>
        <p:txBody>
          <a:bodyPr/>
          <a:lstStyle/>
          <a:p>
            <a:r>
              <a:rPr lang="en-US" dirty="0" smtClean="0"/>
              <a:t>In looking at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patterns emerge: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50" y="1295400"/>
            <a:ext cx="8848725" cy="2295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200525"/>
            <a:ext cx="4671060" cy="23530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6315760"/>
            <a:ext cx="914400" cy="27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9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of </a:t>
            </a:r>
            <a:r>
              <a:rPr lang="en-US" i="1" dirty="0"/>
              <a:t>c</a:t>
            </a:r>
            <a:r>
              <a:rPr lang="en-US" dirty="0"/>
              <a:t> and </a:t>
            </a:r>
            <a:r>
              <a:rPr lang="en-US" i="1" dirty="0"/>
              <a:t>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            that results in</a:t>
            </a:r>
          </a:p>
          <a:p>
            <a:endParaRPr lang="en-US" dirty="0" smtClean="0"/>
          </a:p>
          <a:p>
            <a:r>
              <a:rPr lang="en-US" dirty="0" smtClean="0"/>
              <a:t>After some analysis, compute </a:t>
            </a:r>
            <a:r>
              <a:rPr lang="en-US" i="1" dirty="0" smtClean="0"/>
              <a:t>c</a:t>
            </a:r>
            <a:r>
              <a:rPr lang="en-US" dirty="0" smtClean="0"/>
              <a:t> and </a:t>
            </a:r>
            <a:r>
              <a:rPr lang="en-US" i="1" dirty="0" smtClean="0"/>
              <a:t>s</a:t>
            </a:r>
            <a:r>
              <a:rPr lang="en-US" dirty="0" smtClean="0"/>
              <a:t> as follows: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2286000"/>
            <a:ext cx="2963604" cy="4777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498" y="4294360"/>
            <a:ext cx="5747004" cy="23180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8498" y="6285224"/>
            <a:ext cx="892302" cy="324924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924480"/>
              </p:ext>
            </p:extLst>
          </p:nvPr>
        </p:nvGraphicFramePr>
        <p:xfrm>
          <a:off x="1476254" y="1752600"/>
          <a:ext cx="1038345" cy="3825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" name="Equation" r:id="rId7" imgW="723900" imgH="266700" progId="Equation.DSMT4">
                  <p:embed/>
                </p:oleObj>
              </mc:Choice>
              <mc:Fallback>
                <p:oleObj name="Equation" r:id="rId7" imgW="7239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76254" y="1752600"/>
                        <a:ext cx="1038345" cy="3825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810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Convergence of the Jacobi Method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180" y="1140431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At each iteration, choose for </a:t>
            </a:r>
            <a:r>
              <a:rPr lang="en-US" i="1" dirty="0" err="1"/>
              <a:t>a</a:t>
            </a:r>
            <a:r>
              <a:rPr lang="en-US" i="1" baseline="-25000" dirty="0" err="1"/>
              <a:t>ij</a:t>
            </a:r>
            <a:r>
              <a:rPr lang="en-US" dirty="0"/>
              <a:t> </a:t>
            </a:r>
            <a:r>
              <a:rPr lang="en-US" dirty="0" smtClean="0"/>
              <a:t>the</a:t>
            </a:r>
            <a:br>
              <a:rPr lang="en-US" dirty="0" smtClean="0"/>
            </a:br>
            <a:r>
              <a:rPr lang="en-US" dirty="0" smtClean="0"/>
              <a:t>off-diagonal element largest </a:t>
            </a:r>
            <a:r>
              <a:rPr lang="en-US" dirty="0"/>
              <a:t>in magnitude. With this strategy, the Jacobi method </a:t>
            </a:r>
            <a:r>
              <a:rPr lang="en-US" dirty="0" smtClean="0"/>
              <a:t>converges. Each </a:t>
            </a:r>
            <a:r>
              <a:rPr lang="en-US" dirty="0"/>
              <a:t>iteration of the Jacobi algorithm makes </a:t>
            </a:r>
            <a:r>
              <a:rPr lang="en-US" i="1" dirty="0" err="1"/>
              <a:t>a</a:t>
            </a:r>
            <a:r>
              <a:rPr lang="en-US" i="1" baseline="-25000" dirty="0" err="1"/>
              <a:t>ij</a:t>
            </a:r>
            <a:r>
              <a:rPr lang="en-US" dirty="0"/>
              <a:t> and </a:t>
            </a:r>
            <a:r>
              <a:rPr lang="en-US" i="1" dirty="0" err="1"/>
              <a:t>a</a:t>
            </a:r>
            <a:r>
              <a:rPr lang="en-US" i="1" baseline="-25000" dirty="0" err="1"/>
              <a:t>ji</a:t>
            </a:r>
            <a:r>
              <a:rPr lang="en-US" dirty="0"/>
              <a:t> zero, and </a:t>
            </a:r>
            <a:r>
              <a:rPr lang="en-US" dirty="0" smtClean="0"/>
              <a:t>the computation </a:t>
            </a:r>
            <a:r>
              <a:rPr lang="en-US" dirty="0"/>
              <a:t>to do this can destroy pairs of zeros already </a:t>
            </a:r>
            <a:r>
              <a:rPr lang="en-US" dirty="0" smtClean="0"/>
              <a:t>created. However</a:t>
            </a:r>
            <a:r>
              <a:rPr lang="en-US" dirty="0"/>
              <a:t>, as the iteration progresses, </a:t>
            </a:r>
            <a:r>
              <a:rPr lang="en-US" i="1" dirty="0"/>
              <a:t>off(A)</a:t>
            </a:r>
            <a:r>
              <a:rPr lang="en-US" dirty="0"/>
              <a:t> decreases, </a:t>
            </a:r>
            <a:r>
              <a:rPr lang="en-US" dirty="0" smtClean="0"/>
              <a:t>leaving approximations </a:t>
            </a:r>
            <a:r>
              <a:rPr lang="en-US" dirty="0"/>
              <a:t>to the eigenvalues on the diagonal.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46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/>
              <a:t>Cylic</a:t>
            </a:r>
            <a:r>
              <a:rPr lang="en-US" dirty="0"/>
              <a:t>-by-Row Jacobi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                        requires</a:t>
            </a:r>
            <a:r>
              <a:rPr lang="en-US" i="1" dirty="0" smtClean="0"/>
              <a:t> O(n)</a:t>
            </a:r>
            <a:r>
              <a:rPr lang="en-US" dirty="0" smtClean="0"/>
              <a:t> flops,  but searching for the off diagonal element largest in magnitude costs         flops. </a:t>
            </a:r>
          </a:p>
          <a:p>
            <a:r>
              <a:rPr lang="en-US" dirty="0"/>
              <a:t>This is simply too expensive, so it is almost never used in practice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alternative is the </a:t>
            </a:r>
            <a:r>
              <a:rPr lang="en-US" i="1" dirty="0"/>
              <a:t>cyclic-by-row Jacobi </a:t>
            </a:r>
            <a:r>
              <a:rPr lang="en-US" i="1" dirty="0" smtClean="0"/>
              <a:t>algorithm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752600"/>
            <a:ext cx="2148675" cy="381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2667000"/>
            <a:ext cx="673241" cy="51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00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Cylic</a:t>
            </a:r>
            <a:r>
              <a:rPr lang="en-US" dirty="0"/>
              <a:t>-by-Row Jacobi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off(A) by cycling through the    entries above the diagonal by rows</a:t>
            </a:r>
            <a:br>
              <a:rPr lang="en-US" dirty="0" smtClean="0"/>
            </a:br>
            <a:r>
              <a:rPr lang="en-US" dirty="0" smtClean="0"/>
              <a:t>left-to-right as follows: 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One </a:t>
            </a:r>
            <a:r>
              <a:rPr lang="en-US" dirty="0"/>
              <a:t>cycle of </a:t>
            </a:r>
            <a:r>
              <a:rPr lang="en-US" i="1" dirty="0"/>
              <a:t>N</a:t>
            </a:r>
            <a:r>
              <a:rPr lang="en-US" dirty="0"/>
              <a:t> Jacobi rotations is termed a </a:t>
            </a:r>
            <a:r>
              <a:rPr lang="en-US" i="1" dirty="0"/>
              <a:t>sweep</a:t>
            </a:r>
            <a:r>
              <a:rPr lang="en-US" dirty="0"/>
              <a:t>, and sweeps are performed </a:t>
            </a:r>
            <a:r>
              <a:rPr lang="en-US" dirty="0" smtClean="0"/>
              <a:t>until</a:t>
            </a:r>
            <a:br>
              <a:rPr lang="en-US" dirty="0" smtClean="0"/>
            </a:br>
            <a:r>
              <a:rPr lang="en-US" i="1" dirty="0" smtClean="0"/>
              <a:t>off(</a:t>
            </a:r>
            <a:r>
              <a:rPr lang="en-US" i="1" dirty="0" err="1" smtClean="0"/>
              <a:t>A</a:t>
            </a:r>
            <a:r>
              <a:rPr lang="en-US" i="1" baseline="-25000" dirty="0" err="1" smtClean="0"/>
              <a:t>k</a:t>
            </a:r>
            <a:r>
              <a:rPr lang="en-US" i="1" dirty="0" smtClean="0"/>
              <a:t>)</a:t>
            </a:r>
            <a:r>
              <a:rPr lang="en-US" dirty="0" smtClean="0"/>
              <a:t> </a:t>
            </a:r>
            <a:r>
              <a:rPr lang="en-US" dirty="0"/>
              <a:t>is sufficiently small.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676400"/>
            <a:ext cx="914400" cy="4622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351408"/>
            <a:ext cx="6255790" cy="51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Computing </a:t>
            </a:r>
            <a:r>
              <a:rPr lang="en-US" dirty="0"/>
              <a:t>Eigenvectors using the Jacobi Iteration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iteration computes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so maintain the product 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2923085"/>
              </p:ext>
            </p:extLst>
          </p:nvPr>
        </p:nvGraphicFramePr>
        <p:xfrm>
          <a:off x="1524000" y="2590800"/>
          <a:ext cx="6005286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8" name="Equation" r:id="rId3" imgW="4203700" imgH="266700" progId="Equation.DSMT4">
                  <p:embed/>
                </p:oleObj>
              </mc:Choice>
              <mc:Fallback>
                <p:oleObj name="Equation" r:id="rId3" imgW="42037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0" y="2590800"/>
                        <a:ext cx="6005286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5380302"/>
              </p:ext>
            </p:extLst>
          </p:nvPr>
        </p:nvGraphicFramePr>
        <p:xfrm>
          <a:off x="3200400" y="4343400"/>
          <a:ext cx="20478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9" name="Equation" r:id="rId5" imgW="1092200" imgH="203200" progId="Equation.DSMT4">
                  <p:embed/>
                </p:oleObj>
              </mc:Choice>
              <mc:Fallback>
                <p:oleObj name="Equation" r:id="rId5" imgW="10922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00400" y="4343400"/>
                        <a:ext cx="204787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656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Algorithm </a:t>
            </a:r>
            <a:r>
              <a:rPr lang="en-US" dirty="0" err="1" smtClean="0"/>
              <a:t>eigsymj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Assume </a:t>
            </a:r>
            <a:r>
              <a:rPr lang="en-US" dirty="0"/>
              <a:t>the following functions are available: 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08" y="2739231"/>
            <a:ext cx="832866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Jacobi </a:t>
            </a:r>
            <a:r>
              <a:rPr lang="en-US" dirty="0"/>
              <a:t>M</a:t>
            </a:r>
            <a:r>
              <a:rPr lang="en-US" dirty="0" smtClean="0"/>
              <a:t>ethod </a:t>
            </a:r>
            <a:r>
              <a:rPr lang="en-US" dirty="0"/>
              <a:t>for </a:t>
            </a:r>
            <a:r>
              <a:rPr lang="en-US" dirty="0" smtClean="0"/>
              <a:t>the </a:t>
            </a:r>
            <a:r>
              <a:rPr lang="en-US" dirty="0"/>
              <a:t>R</a:t>
            </a:r>
            <a:r>
              <a:rPr lang="en-US" dirty="0" smtClean="0"/>
              <a:t>eal </a:t>
            </a:r>
            <a:r>
              <a:rPr lang="en-US" dirty="0"/>
              <a:t>S</a:t>
            </a:r>
            <a:r>
              <a:rPr lang="en-US" dirty="0" smtClean="0"/>
              <a:t>ymmetric </a:t>
            </a:r>
            <a:r>
              <a:rPr lang="en-US" dirty="0"/>
              <a:t>M</a:t>
            </a:r>
            <a:r>
              <a:rPr lang="en-US" dirty="0" smtClean="0"/>
              <a:t>atrix Eigenproblem</a:t>
            </a:r>
            <a:endParaRPr 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29"/>
          <a:stretch/>
        </p:blipFill>
        <p:spPr>
          <a:xfrm>
            <a:off x="166077" y="1660770"/>
            <a:ext cx="8763000" cy="39565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24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Symmetry allows the development of algorithms for solving certain problems more efficiently than the same problem can be solved for a general matrix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Computation </a:t>
            </a:r>
            <a:r>
              <a:rPr lang="en-US" dirty="0"/>
              <a:t>of eigenvalues and their associated eigenvectors can be done accurately and with a lower flop count than their determination for a general </a:t>
            </a:r>
            <a:r>
              <a:rPr lang="en-US" dirty="0" smtClean="0"/>
              <a:t>matrix.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79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948" y="88216"/>
            <a:ext cx="9144000" cy="1055497"/>
          </a:xfrm>
        </p:spPr>
        <p:txBody>
          <a:bodyPr>
            <a:normAutofit fontScale="90000"/>
          </a:bodyPr>
          <a:lstStyle/>
          <a:p>
            <a:r>
              <a:rPr lang="en-US" dirty="0"/>
              <a:t>Jacobi </a:t>
            </a:r>
            <a:r>
              <a:rPr lang="en-US" dirty="0" smtClean="0"/>
              <a:t>Method </a:t>
            </a:r>
            <a:r>
              <a:rPr lang="en-US" dirty="0"/>
              <a:t>for the </a:t>
            </a:r>
            <a:r>
              <a:rPr lang="en-US" dirty="0" smtClean="0"/>
              <a:t>Real </a:t>
            </a:r>
            <a:r>
              <a:rPr lang="en-US" dirty="0"/>
              <a:t>S</a:t>
            </a:r>
            <a:r>
              <a:rPr lang="en-US" dirty="0" smtClean="0"/>
              <a:t>ymmetric </a:t>
            </a:r>
            <a:r>
              <a:rPr lang="en-US" dirty="0"/>
              <a:t>M</a:t>
            </a:r>
            <a:r>
              <a:rPr lang="en-US" dirty="0" smtClean="0"/>
              <a:t>atrix </a:t>
            </a:r>
            <a:r>
              <a:rPr lang="en-US" dirty="0" err="1" smtClean="0"/>
              <a:t>Eigenproblem</a:t>
            </a:r>
            <a:endParaRPr lang="en-US" dirty="0"/>
          </a:p>
        </p:txBody>
      </p:sp>
      <p:pic>
        <p:nvPicPr>
          <p:cNvPr id="3" name="Picture 2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9" b="6379"/>
          <a:stretch/>
        </p:blipFill>
        <p:spPr bwMode="auto">
          <a:xfrm>
            <a:off x="170960" y="1576615"/>
            <a:ext cx="8763000" cy="476269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0000">
                    <a:alpha val="0"/>
                  </a:srgbClr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5444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70960"/>
          </a:xfrm>
        </p:spPr>
        <p:txBody>
          <a:bodyPr>
            <a:normAutofit fontScale="90000"/>
          </a:bodyPr>
          <a:lstStyle/>
          <a:p>
            <a:r>
              <a:rPr lang="en-US" dirty="0"/>
              <a:t>Jacobi </a:t>
            </a:r>
            <a:r>
              <a:rPr lang="en-US" dirty="0" smtClean="0"/>
              <a:t>Method </a:t>
            </a:r>
            <a:r>
              <a:rPr lang="en-US" dirty="0"/>
              <a:t>for the real </a:t>
            </a:r>
            <a:r>
              <a:rPr lang="en-US" dirty="0" smtClean="0"/>
              <a:t>Symmetric </a:t>
            </a:r>
            <a:r>
              <a:rPr lang="en-US" dirty="0"/>
              <a:t>M</a:t>
            </a:r>
            <a:r>
              <a:rPr lang="en-US" dirty="0" smtClean="0"/>
              <a:t>atrix </a:t>
            </a:r>
            <a:r>
              <a:rPr lang="en-US" dirty="0" err="1" smtClean="0"/>
              <a:t>Eigenproblem</a:t>
            </a:r>
            <a:endParaRPr 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70"/>
          <a:stretch/>
        </p:blipFill>
        <p:spPr>
          <a:xfrm>
            <a:off x="190500" y="2139461"/>
            <a:ext cx="8763000" cy="173501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12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</a:t>
            </a:r>
            <a:r>
              <a:rPr lang="en-US" dirty="0"/>
              <a:t>example demonstrates that a symmetric matrix can have ill-conditioned eigenvectors. The symmetric matrix </a:t>
            </a:r>
            <a:r>
              <a:rPr lang="en-US" dirty="0" err="1"/>
              <a:t>EIGVECSYMCOND</a:t>
            </a:r>
            <a:r>
              <a:rPr lang="en-US" dirty="0"/>
              <a:t> from the software distribution has a condition number of 70.867. The following </a:t>
            </a:r>
            <a:r>
              <a:rPr lang="en-US" dirty="0" err="1"/>
              <a:t>MATLAB</a:t>
            </a:r>
            <a:r>
              <a:rPr lang="en-US" dirty="0"/>
              <a:t> </a:t>
            </a:r>
            <a:r>
              <a:rPr lang="en-US" dirty="0" smtClean="0"/>
              <a:t>program clearly </a:t>
            </a:r>
            <a:r>
              <a:rPr lang="en-US" dirty="0"/>
              <a:t>demonstrate that the eigenvectors are ill-conditioned.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7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9600" y="1371600"/>
            <a:ext cx="7491153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load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EIGVECSYMCOND.mat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V1,D1,sweeps1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eigsymj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EIGVECSYMCOND,1.0e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-14,20);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1.0e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-10*rand(25,1);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diag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(E);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EIGVECSYMCONDP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EIGVECSYMCOND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EIGVECSYMCONDP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EIGVECSYMCONDP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E;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V2,D2,sweeps2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eigsymj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EIGVECSYMCONDP,1.0e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-14,20);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fprintf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('norm(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D1-D2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= %g\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n',norm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D1-D2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fprintf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('norm(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V1-V2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= %g\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n',norm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V1-V2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&lt;Output&gt;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norm(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D1-D2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1.16415e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-10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norm(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V1-V2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0.884624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13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/>
              <a:t>Symmetric QR Iteration Method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first step, as for a general matrix, is to perform an orthogonal similarity transformation to upper Hessenberg form. If a matrix is symmetric, upper Hessenberg form is a tridiagonal matrix.</a:t>
            </a:r>
          </a:p>
          <a:p>
            <a:r>
              <a:rPr lang="en-US" dirty="0" smtClean="0"/>
              <a:t>Need to develop </a:t>
            </a:r>
            <a:r>
              <a:rPr lang="en-US" dirty="0"/>
              <a:t>an efficient way to take advantage of symmetry when reducing A to a tridiagonal matrix. 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67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926" y="-3048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The Symmetric </a:t>
            </a:r>
            <a:r>
              <a:rPr lang="en-US" sz="4000" dirty="0" err="1"/>
              <a:t>QR</a:t>
            </a:r>
            <a:r>
              <a:rPr lang="en-US" sz="4000" dirty="0"/>
              <a:t> Iteration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926" y="533400"/>
            <a:ext cx="8229600" cy="6477000"/>
          </a:xfrm>
        </p:spPr>
        <p:txBody>
          <a:bodyPr/>
          <a:lstStyle/>
          <a:p>
            <a:r>
              <a:rPr lang="en-US" dirty="0" smtClean="0"/>
              <a:t>Use </a:t>
            </a:r>
            <a:r>
              <a:rPr lang="en-US" dirty="0"/>
              <a:t>Householder matrices for the orthogonal similarity transformations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00200"/>
            <a:ext cx="7014077" cy="515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0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Symmetric </a:t>
            </a:r>
            <a:r>
              <a:rPr lang="en-US" dirty="0" err="1"/>
              <a:t>QR</a:t>
            </a:r>
            <a:r>
              <a:rPr lang="en-US" dirty="0"/>
              <a:t> Iteration Method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" y="1828799"/>
            <a:ext cx="8709660" cy="296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7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Symmetric </a:t>
            </a:r>
            <a:r>
              <a:rPr lang="en-US" dirty="0" err="1"/>
              <a:t>QR</a:t>
            </a:r>
            <a:r>
              <a:rPr lang="en-US" dirty="0"/>
              <a:t> Iteration Method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417638"/>
            <a:ext cx="8720328" cy="488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4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Symmetric </a:t>
            </a:r>
            <a:r>
              <a:rPr lang="en-US" dirty="0" err="1"/>
              <a:t>QR</a:t>
            </a:r>
            <a:r>
              <a:rPr lang="en-US" dirty="0"/>
              <a:t> Iteration Method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21" y="1524000"/>
            <a:ext cx="8715757" cy="298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4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Tridiagonal</a:t>
            </a:r>
            <a:r>
              <a:rPr lang="en-US" dirty="0" smtClean="0"/>
              <a:t> </a:t>
            </a:r>
            <a:r>
              <a:rPr lang="en-US" dirty="0"/>
              <a:t>Reduction of a Symmetric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0706"/>
            <a:ext cx="8229600" cy="4525963"/>
          </a:xfrm>
        </p:spPr>
        <p:txBody>
          <a:bodyPr/>
          <a:lstStyle/>
          <a:p>
            <a:r>
              <a:rPr lang="en-US" dirty="0" smtClean="0"/>
              <a:t>It </a:t>
            </a:r>
            <a:r>
              <a:rPr lang="en-US" dirty="0"/>
              <a:t>should not be necessary to construct the entire matrix,</a:t>
            </a:r>
            <a:r>
              <a:rPr lang="en-US" i="1" dirty="0"/>
              <a:t> </a:t>
            </a:r>
            <a:r>
              <a:rPr lang="en-US" i="1" dirty="0" smtClean="0"/>
              <a:t>H</a:t>
            </a:r>
            <a:r>
              <a:rPr lang="en-US" i="1" baseline="-25000" dirty="0" smtClean="0"/>
              <a:t>i</a:t>
            </a:r>
            <a:r>
              <a:rPr lang="en-US" dirty="0" smtClean="0"/>
              <a:t> </a:t>
            </a:r>
            <a:r>
              <a:rPr lang="en-US" dirty="0"/>
              <a:t>having the </a:t>
            </a:r>
            <a:r>
              <a:rPr lang="en-US" i="1" dirty="0" err="1"/>
              <a:t>i</a:t>
            </a:r>
            <a:r>
              <a:rPr lang="en-US" i="1" dirty="0"/>
              <a:t> × </a:t>
            </a:r>
            <a:r>
              <a:rPr lang="en-US" i="1" dirty="0" err="1"/>
              <a:t>i</a:t>
            </a:r>
            <a:r>
              <a:rPr lang="en-US" dirty="0"/>
              <a:t> identity matrix in the upper left-hand corner. The </a:t>
            </a:r>
            <a:r>
              <a:rPr lang="en-US" dirty="0" smtClean="0"/>
              <a:t>product</a:t>
            </a:r>
            <a:br>
              <a:rPr lang="en-US" dirty="0" smtClean="0"/>
            </a:br>
            <a:r>
              <a:rPr lang="en-US" i="1" dirty="0" err="1" smtClean="0"/>
              <a:t>H</a:t>
            </a:r>
            <a:r>
              <a:rPr lang="en-US" i="1" baseline="-25000" dirty="0" err="1" smtClean="0"/>
              <a:t>i</a:t>
            </a:r>
            <a:r>
              <a:rPr lang="en-US" i="1" dirty="0" err="1" smtClean="0"/>
              <a:t>A</a:t>
            </a:r>
            <a:r>
              <a:rPr lang="en-US" i="1" baseline="-25000" dirty="0" err="1" smtClean="0"/>
              <a:t>i-1</a:t>
            </a:r>
            <a:r>
              <a:rPr lang="en-US" i="1" dirty="0" err="1" smtClean="0"/>
              <a:t>H</a:t>
            </a:r>
            <a:r>
              <a:rPr lang="en-US" baseline="-25000" dirty="0" err="1" smtClean="0"/>
              <a:t>i</a:t>
            </a:r>
            <a:r>
              <a:rPr lang="en-US" dirty="0" smtClean="0"/>
              <a:t> </a:t>
            </a:r>
            <a:r>
              <a:rPr lang="en-US" dirty="0"/>
              <a:t>should be done implicitly and take advantage of symmetry</a:t>
            </a:r>
            <a:r>
              <a:rPr lang="en-US" dirty="0" smtClean="0"/>
              <a:t>.</a:t>
            </a:r>
          </a:p>
          <a:p>
            <a:r>
              <a:rPr lang="en-US" dirty="0" smtClean="0"/>
              <a:t>Starting with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making some definitions gives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191000"/>
            <a:ext cx="3657600" cy="5905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5257800"/>
            <a:ext cx="2464094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8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Symmetric Eigenvalue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eigenvalues of a symmetric matrix are real, and the eigenvectors can be assumed to be real.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Tridiagonal</a:t>
            </a:r>
            <a:r>
              <a:rPr lang="en-US" dirty="0"/>
              <a:t> Reduction of a Symmetric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</a:t>
            </a:r>
            <a:r>
              <a:rPr lang="en-US" dirty="0"/>
              <a:t>iteration </a:t>
            </a:r>
            <a:r>
              <a:rPr lang="en-US" i="1" dirty="0" err="1" smtClean="0"/>
              <a:t>H</a:t>
            </a:r>
            <a:r>
              <a:rPr lang="en-US" i="1" baseline="-25000" dirty="0" err="1" smtClean="0"/>
              <a:t>i</a:t>
            </a:r>
            <a:r>
              <a:rPr lang="en-US" i="1" dirty="0" err="1" smtClean="0"/>
              <a:t>AH</a:t>
            </a:r>
            <a:r>
              <a:rPr lang="en-US" i="1" baseline="-25000" dirty="0" err="1" smtClean="0"/>
              <a:t>i</a:t>
            </a:r>
            <a:r>
              <a:rPr lang="en-US" dirty="0" smtClean="0"/>
              <a:t> </a:t>
            </a:r>
            <a:r>
              <a:rPr lang="en-US" dirty="0"/>
              <a:t>affects only the </a:t>
            </a:r>
            <a:r>
              <a:rPr lang="en-US" dirty="0" err="1"/>
              <a:t>submatrix</a:t>
            </a:r>
            <a:r>
              <a:rPr lang="en-US" dirty="0"/>
              <a:t> A( </a:t>
            </a:r>
            <a:r>
              <a:rPr lang="en-US" dirty="0" err="1"/>
              <a:t>i+1:n,i+1:n</a:t>
            </a:r>
            <a:r>
              <a:rPr lang="en-US" dirty="0"/>
              <a:t> ) , so there is no need to deal with any other portion of the matrix</a:t>
            </a:r>
            <a:r>
              <a:rPr lang="en-US" dirty="0" smtClean="0"/>
              <a:t>.</a:t>
            </a:r>
          </a:p>
          <a:p>
            <a:r>
              <a:rPr lang="en-US" dirty="0" smtClean="0"/>
              <a:t>Assign </a:t>
            </a:r>
            <a:r>
              <a:rPr lang="en-US" dirty="0"/>
              <a:t>the values </a:t>
            </a:r>
            <a:r>
              <a:rPr lang="en-US" i="1" dirty="0" err="1" smtClean="0"/>
              <a:t>a</a:t>
            </a:r>
            <a:r>
              <a:rPr lang="en-US" i="1" baseline="-25000" dirty="0" err="1" smtClean="0"/>
              <a:t>i+1</a:t>
            </a:r>
            <a:r>
              <a:rPr lang="en-US" baseline="-25000" dirty="0" err="1" smtClean="0"/>
              <a:t>,</a:t>
            </a:r>
            <a:r>
              <a:rPr lang="en-US" i="1" baseline="-25000" dirty="0" err="1" smtClean="0"/>
              <a:t>i</a:t>
            </a:r>
            <a:r>
              <a:rPr lang="en-US" dirty="0" smtClean="0"/>
              <a:t> </a:t>
            </a:r>
            <a:r>
              <a:rPr lang="en-US" dirty="0"/>
              <a:t>, </a:t>
            </a:r>
            <a:r>
              <a:rPr lang="en-US" i="1" dirty="0" err="1" smtClean="0"/>
              <a:t>a</a:t>
            </a:r>
            <a:r>
              <a:rPr lang="en-US" i="1" baseline="-25000" dirty="0" err="1" smtClean="0"/>
              <a:t>i,i+1</a:t>
            </a:r>
            <a:r>
              <a:rPr lang="en-US" dirty="0" smtClean="0"/>
              <a:t> </a:t>
            </a:r>
            <a:r>
              <a:rPr lang="en-US" dirty="0"/>
              <a:t>and then perform the </a:t>
            </a:r>
            <a:r>
              <a:rPr lang="en-US" dirty="0" smtClean="0"/>
              <a:t>product</a:t>
            </a:r>
            <a:endParaRPr lang="en-US" dirty="0"/>
          </a:p>
          <a:p>
            <a:r>
              <a:rPr lang="en-US" dirty="0"/>
              <a:t>After completion of the </a:t>
            </a:r>
            <a:r>
              <a:rPr lang="en-US" i="1" dirty="0"/>
              <a:t>n-2</a:t>
            </a:r>
            <a:r>
              <a:rPr lang="en-US" dirty="0"/>
              <a:t> iterations, </a:t>
            </a:r>
            <a:r>
              <a:rPr lang="en-US" dirty="0" smtClean="0"/>
              <a:t>place zeros </a:t>
            </a:r>
            <a:r>
              <a:rPr lang="en-US" dirty="0"/>
              <a:t>above and below the three diagonals to eliminate small entries remaining due to </a:t>
            </a:r>
            <a:r>
              <a:rPr lang="en-US" dirty="0" err="1"/>
              <a:t>roundoff</a:t>
            </a:r>
            <a:r>
              <a:rPr lang="en-US" dirty="0"/>
              <a:t> error.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3962400"/>
            <a:ext cx="5356646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8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Tridiagonal</a:t>
            </a:r>
            <a:r>
              <a:rPr lang="en-US" dirty="0"/>
              <a:t> Reduction of a Symmetric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</a:t>
            </a:r>
            <a:r>
              <a:rPr lang="en-US" i="1" dirty="0" smtClean="0"/>
              <a:t>P</a:t>
            </a:r>
            <a:r>
              <a:rPr lang="en-US" dirty="0" smtClean="0"/>
              <a:t> </a:t>
            </a:r>
            <a:r>
              <a:rPr lang="en-US" dirty="0"/>
              <a:t>is required, compute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using </a:t>
            </a:r>
            <a:r>
              <a:rPr lang="en-US" dirty="0"/>
              <a:t>the </a:t>
            </a:r>
            <a:r>
              <a:rPr lang="en-US" dirty="0" smtClean="0"/>
              <a:t>formula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752600"/>
            <a:ext cx="2122463" cy="348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895599"/>
            <a:ext cx="7231380" cy="28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9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7096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Algorithm </a:t>
            </a:r>
            <a:r>
              <a:rPr lang="en-US" dirty="0" err="1" smtClean="0"/>
              <a:t>trireduce</a:t>
            </a:r>
            <a:endParaRPr 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49"/>
          <a:stretch/>
        </p:blipFill>
        <p:spPr>
          <a:xfrm>
            <a:off x="190500" y="1680308"/>
            <a:ext cx="8763000" cy="33996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97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183" y="-228600"/>
            <a:ext cx="8600207" cy="1087094"/>
          </a:xfrm>
        </p:spPr>
        <p:txBody>
          <a:bodyPr>
            <a:normAutofit fontScale="90000"/>
          </a:bodyPr>
          <a:lstStyle/>
          <a:p>
            <a:r>
              <a:rPr lang="en-US" dirty="0"/>
              <a:t>Algorithm </a:t>
            </a:r>
            <a:r>
              <a:rPr lang="en-US" dirty="0" err="1"/>
              <a:t>trireduce</a:t>
            </a:r>
            <a:endParaRPr lang="en-US" dirty="0"/>
          </a:p>
        </p:txBody>
      </p:sp>
      <p:pic>
        <p:nvPicPr>
          <p:cNvPr id="4" name="Picture 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6"/>
          <a:stretch/>
        </p:blipFill>
        <p:spPr>
          <a:xfrm>
            <a:off x="187932" y="685800"/>
            <a:ext cx="8763000" cy="53887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3400" y="6248400"/>
            <a:ext cx="7811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reduction to </a:t>
            </a:r>
            <a:r>
              <a:rPr lang="en-US" dirty="0" err="1"/>
              <a:t>tridiagonal</a:t>
            </a:r>
            <a:r>
              <a:rPr lang="en-US" dirty="0"/>
              <a:t> form requires </a:t>
            </a:r>
            <a:r>
              <a:rPr lang="en-US" i="1" dirty="0" smtClean="0"/>
              <a:t>4/</a:t>
            </a:r>
            <a:r>
              <a:rPr lang="en-US" i="1" dirty="0" err="1" smtClean="0"/>
              <a:t>3n</a:t>
            </a:r>
            <a:r>
              <a:rPr lang="en-US" i="1" baseline="30000" dirty="0" err="1" smtClean="0"/>
              <a:t>3</a:t>
            </a:r>
            <a:r>
              <a:rPr lang="en-US" dirty="0" smtClean="0"/>
              <a:t> flops</a:t>
            </a:r>
            <a:r>
              <a:rPr lang="en-US" dirty="0"/>
              <a:t>, and the algorithm is </a:t>
            </a:r>
            <a:r>
              <a:rPr lang="en-US" dirty="0" smtClean="0"/>
              <a:t>stable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99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9600" y="1295400"/>
            <a:ext cx="6096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&gt;&gt; A = rosser;</a:t>
            </a: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&gt;&gt; [P T]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trireduce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(A);</a:t>
            </a: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&gt;&gt;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norm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(P*T*P'-A)</a:t>
            </a:r>
          </a:p>
          <a:p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ans </a:t>
            </a: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3.011579656732004e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-12</a:t>
            </a:r>
          </a:p>
          <a:p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&gt;&gt;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= sort(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eig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(A));</a:t>
            </a: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&gt;&gt; ET = sort(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eig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(T));</a:t>
            </a: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&gt;&gt;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norm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- ET)</a:t>
            </a:r>
          </a:p>
          <a:p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ans =</a:t>
            </a: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1.947250757104605e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-12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26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Orthogonal </a:t>
            </a:r>
            <a:r>
              <a:rPr lang="en-US" dirty="0"/>
              <a:t>Transformation to a Diagonal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problem is reduced to computing the eigenvalues and possibly eigenvectors of a symmetric </a:t>
            </a:r>
            <a:r>
              <a:rPr lang="en-US" dirty="0" err="1" smtClean="0"/>
              <a:t>tridiagonal</a:t>
            </a:r>
            <a:r>
              <a:rPr lang="en-US" dirty="0" smtClean="0"/>
              <a:t> matrix. There are two approaches:</a:t>
            </a:r>
          </a:p>
          <a:p>
            <a:pPr lvl="1"/>
            <a:r>
              <a:rPr lang="en-US" dirty="0" smtClean="0"/>
              <a:t>Use an explicit single shift with deflation.</a:t>
            </a:r>
          </a:p>
          <a:p>
            <a:pPr lvl="1"/>
            <a:r>
              <a:rPr lang="en-US" dirty="0" smtClean="0"/>
              <a:t>Use the single shift version of the Francis algorithm (implicit </a:t>
            </a:r>
            <a:r>
              <a:rPr lang="en-US" dirty="0" err="1" smtClean="0"/>
              <a:t>QR</a:t>
            </a:r>
            <a:r>
              <a:rPr lang="en-US" dirty="0" smtClean="0"/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91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Orthogonal Transformation to a Diagonal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explicit shift strategy</a:t>
            </a:r>
          </a:p>
          <a:p>
            <a:pPr lvl="1"/>
            <a:r>
              <a:rPr lang="en-US" dirty="0" smtClean="0"/>
              <a:t>Compute </a:t>
            </a:r>
            <a:r>
              <a:rPr lang="en-US" dirty="0"/>
              <a:t>the </a:t>
            </a:r>
            <a:r>
              <a:rPr lang="en-US" dirty="0" err="1"/>
              <a:t>QR</a:t>
            </a:r>
            <a:r>
              <a:rPr lang="en-US" dirty="0"/>
              <a:t> decomposition of the matrix </a:t>
            </a:r>
            <a:br>
              <a:rPr lang="en-US" dirty="0"/>
            </a:br>
            <a:r>
              <a:rPr lang="en-US" i="1" dirty="0" err="1" smtClean="0"/>
              <a:t>T</a:t>
            </a:r>
            <a:r>
              <a:rPr lang="en-US" i="1" baseline="-25000" dirty="0" err="1" smtClean="0"/>
              <a:t>k</a:t>
            </a:r>
            <a:r>
              <a:rPr lang="en-US" i="1" dirty="0" smtClean="0"/>
              <a:t> </a:t>
            </a:r>
            <a:r>
              <a:rPr lang="en-US" i="1" dirty="0"/>
              <a:t>- </a:t>
            </a:r>
            <a:r>
              <a:rPr lang="en-US" i="1" dirty="0" err="1" smtClean="0"/>
              <a:t>σI</a:t>
            </a:r>
            <a:r>
              <a:rPr lang="en-US" i="1" dirty="0" smtClean="0"/>
              <a:t> = </a:t>
            </a:r>
            <a:r>
              <a:rPr lang="en-US" i="1" dirty="0" err="1" smtClean="0"/>
              <a:t>Q</a:t>
            </a:r>
            <a:r>
              <a:rPr lang="en-US" i="1" baseline="-25000" dirty="0" err="1" smtClean="0"/>
              <a:t>k</a:t>
            </a:r>
            <a:r>
              <a:rPr lang="en-US" i="1" dirty="0" err="1" smtClean="0"/>
              <a:t>R</a:t>
            </a:r>
            <a:r>
              <a:rPr lang="en-US" i="1" baseline="-25000" dirty="0" err="1" smtClean="0"/>
              <a:t>k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smtClean="0"/>
              <a:t>form </a:t>
            </a:r>
            <a:r>
              <a:rPr lang="en-US" i="1" dirty="0" err="1" smtClean="0"/>
              <a:t>T</a:t>
            </a:r>
            <a:r>
              <a:rPr lang="en-US" i="1" baseline="-25000" dirty="0" err="1" smtClean="0"/>
              <a:t>k+1</a:t>
            </a:r>
            <a:r>
              <a:rPr lang="en-US" i="1" dirty="0" smtClean="0"/>
              <a:t> </a:t>
            </a:r>
            <a:r>
              <a:rPr lang="en-US" i="1" dirty="0"/>
              <a:t>= </a:t>
            </a:r>
            <a:r>
              <a:rPr lang="en-US" i="1" dirty="0" err="1" smtClean="0"/>
              <a:t>R</a:t>
            </a:r>
            <a:r>
              <a:rPr lang="en-US" i="1" baseline="-25000" dirty="0" err="1" smtClean="0"/>
              <a:t>k</a:t>
            </a:r>
            <a:r>
              <a:rPr lang="en-US" i="1" dirty="0" err="1" smtClean="0"/>
              <a:t>Q</a:t>
            </a:r>
            <a:r>
              <a:rPr lang="en-US" i="1" baseline="-25000" dirty="0" err="1" smtClean="0"/>
              <a:t>k</a:t>
            </a:r>
            <a:r>
              <a:rPr lang="en-US" i="1" dirty="0" smtClean="0"/>
              <a:t> </a:t>
            </a:r>
            <a:r>
              <a:rPr lang="en-US" i="1" dirty="0"/>
              <a:t>+ σ </a:t>
            </a:r>
            <a:r>
              <a:rPr lang="en-US" i="1" dirty="0" smtClean="0"/>
              <a:t>I</a:t>
            </a:r>
            <a:r>
              <a:rPr lang="en-US" dirty="0" smtClean="0"/>
              <a:t>. </a:t>
            </a:r>
            <a:r>
              <a:rPr lang="en-US" i="1" dirty="0" err="1" smtClean="0"/>
              <a:t>R</a:t>
            </a:r>
            <a:r>
              <a:rPr lang="en-US" i="1" baseline="-25000" dirty="0" err="1" smtClean="0"/>
              <a:t>k</a:t>
            </a:r>
            <a:r>
              <a:rPr lang="en-US" i="1" dirty="0" err="1" smtClean="0"/>
              <a:t>Q</a:t>
            </a:r>
            <a:r>
              <a:rPr lang="en-US" i="1" baseline="-25000" dirty="0" err="1" smtClean="0"/>
              <a:t>k</a:t>
            </a:r>
            <a:r>
              <a:rPr lang="en-US" dirty="0" smtClean="0"/>
              <a:t> is a symmetric </a:t>
            </a:r>
            <a:r>
              <a:rPr lang="en-US" dirty="0" err="1" smtClean="0"/>
              <a:t>tridiagonal</a:t>
            </a:r>
            <a:r>
              <a:rPr lang="en-US" dirty="0" smtClean="0"/>
              <a:t> matrix.</a:t>
            </a:r>
          </a:p>
          <a:p>
            <a:r>
              <a:rPr lang="en-US" dirty="0" smtClean="0"/>
              <a:t>With a symmetric matrix, use the </a:t>
            </a:r>
            <a:r>
              <a:rPr lang="en-US" i="1" dirty="0" smtClean="0"/>
              <a:t>Wilkinson shift</a:t>
            </a:r>
            <a:r>
              <a:rPr lang="en-US" dirty="0" smtClean="0"/>
              <a:t>, a properly chosen eigenvalue of the lower     </a:t>
            </a:r>
            <a:r>
              <a:rPr lang="en-US" b="1" dirty="0" smtClean="0"/>
              <a:t>   </a:t>
            </a:r>
            <a:r>
              <a:rPr lang="en-US" dirty="0" smtClean="0"/>
              <a:t>matrix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828800" y="4649924"/>
                <a:ext cx="7617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4649924"/>
                <a:ext cx="761747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5268671"/>
            <a:ext cx="3172968" cy="60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9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Orthogonal Transformation to a Diagonal Matrix</a:t>
            </a:r>
          </a:p>
        </p:txBody>
      </p:sp>
      <p:sp>
        <p:nvSpPr>
          <p:cNvPr id="5" name="Rectangle 4"/>
          <p:cNvSpPr/>
          <p:nvPr/>
        </p:nvSpPr>
        <p:spPr>
          <a:xfrm>
            <a:off x="3657600" y="2192487"/>
            <a:ext cx="21162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Wilkinson Shift</a:t>
            </a: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819400"/>
            <a:ext cx="3052572" cy="91287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286000" y="2209800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676400" y="487680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55240" y="4462074"/>
            <a:ext cx="1597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eigenvalue</a:t>
            </a:r>
          </a:p>
          <a:p>
            <a:r>
              <a:rPr lang="en-US" dirty="0" smtClean="0"/>
              <a:t>closest </a:t>
            </a:r>
            <a:r>
              <a:rPr lang="en-US" dirty="0"/>
              <a:t>to</a:t>
            </a:r>
            <a:r>
              <a:rPr lang="en-US" i="1" dirty="0"/>
              <a:t> </a:t>
            </a:r>
            <a:r>
              <a:rPr lang="en-US" i="1" dirty="0" err="1" smtClean="0"/>
              <a:t>t</a:t>
            </a:r>
            <a:r>
              <a:rPr lang="en-US" i="1" baseline="-25000" dirty="0" err="1" smtClean="0"/>
              <a:t>kk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4180" y="5857426"/>
            <a:ext cx="7894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Convergence </a:t>
            </a:r>
            <a:r>
              <a:rPr lang="en-US" dirty="0"/>
              <a:t>when the using the Wilkinson shift is guaranteed to be at least </a:t>
            </a:r>
            <a:r>
              <a:rPr lang="en-US" dirty="0" smtClean="0"/>
              <a:t>linear,</a:t>
            </a:r>
          </a:p>
          <a:p>
            <a:r>
              <a:rPr lang="en-US" dirty="0" smtClean="0"/>
              <a:t>but </a:t>
            </a:r>
            <a:r>
              <a:rPr lang="en-US" dirty="0"/>
              <a:t>in most cases is </a:t>
            </a:r>
            <a:r>
              <a:rPr lang="en-US" dirty="0" smtClean="0"/>
              <a:t>cubic.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784" y="4316977"/>
            <a:ext cx="5132832" cy="92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0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eigsymqr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MATLAB</a:t>
            </a:r>
            <a:r>
              <a:rPr lang="en-US" dirty="0" smtClean="0"/>
              <a:t> function </a:t>
            </a:r>
            <a:r>
              <a:rPr lang="en-US" dirty="0" err="1" smtClean="0"/>
              <a:t>eigsymqr</a:t>
            </a:r>
            <a:r>
              <a:rPr lang="en-US" dirty="0" smtClean="0"/>
              <a:t> uses </a:t>
            </a:r>
            <a:r>
              <a:rPr lang="en-US" dirty="0" err="1" smtClean="0"/>
              <a:t>trireduce</a:t>
            </a:r>
            <a:r>
              <a:rPr lang="en-US" dirty="0" smtClean="0"/>
              <a:t> to transform A into a symmetric </a:t>
            </a:r>
            <a:r>
              <a:rPr lang="en-US" dirty="0" err="1" smtClean="0"/>
              <a:t>tridiagonal</a:t>
            </a:r>
            <a:r>
              <a:rPr lang="en-US" dirty="0" smtClean="0"/>
              <a:t> matrix. Following this, the matrix is orthogonally transformed to an approximate diagonal matrix using the Wilkinson shift.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78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Example 3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90600"/>
            <a:ext cx="8720329" cy="2057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6512" y="3276600"/>
            <a:ext cx="6248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 load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SYMEIGTST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eigsymqr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SYMEIGTST,1.0e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-14,50)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-1.125441522119974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0.253805817096685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0.947534367529301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5.000244425001915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6.000234031584169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6.000217522257100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10.746194182903356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10.746194182903350</a:t>
            </a:r>
          </a:p>
        </p:txBody>
      </p:sp>
    </p:spTree>
    <p:extLst>
      <p:ext uri="{BB962C8B-B14F-4D97-AF65-F5344CB8AC3E}">
        <p14:creationId xmlns:p14="http://schemas.microsoft.com/office/powerpoint/2010/main" val="218534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 smtClean="0"/>
              <a:t>Symmetric Eigenvalue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symmetric matrix has real eigenvalues and can always be </a:t>
            </a:r>
            <a:r>
              <a:rPr lang="en-US" dirty="0" err="1" smtClean="0"/>
              <a:t>othogonally</a:t>
            </a:r>
            <a:r>
              <a:rPr lang="en-US" dirty="0" smtClean="0"/>
              <a:t> </a:t>
            </a:r>
            <a:r>
              <a:rPr lang="en-US" dirty="0" err="1" smtClean="0"/>
              <a:t>diagonalized</a:t>
            </a:r>
            <a:r>
              <a:rPr lang="en-US" dirty="0" smtClean="0"/>
              <a:t>, regardless of whether it has multiple eigenvalues.</a:t>
            </a:r>
          </a:p>
          <a:p>
            <a:pPr lvl="1"/>
            <a:r>
              <a:rPr lang="en-US" dirty="0" smtClean="0"/>
              <a:t>Can always find P such that </a:t>
            </a:r>
            <a:r>
              <a:rPr lang="en-US" dirty="0" err="1" smtClean="0"/>
              <a:t>P</a:t>
            </a:r>
            <a:r>
              <a:rPr lang="en-US" baseline="30000" dirty="0" err="1" smtClean="0"/>
              <a:t>T</a:t>
            </a:r>
            <a:r>
              <a:rPr lang="en-US" dirty="0" err="1" smtClean="0"/>
              <a:t>AP</a:t>
            </a:r>
            <a:r>
              <a:rPr lang="en-US" dirty="0" smtClean="0"/>
              <a:t> = D.</a:t>
            </a:r>
          </a:p>
          <a:p>
            <a:r>
              <a:rPr lang="en-US" dirty="0" smtClean="0"/>
              <a:t>This is not true for general matrices.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47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Symmetric Francis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transforming </a:t>
            </a:r>
            <a:r>
              <a:rPr lang="en-US" i="1" dirty="0" smtClean="0"/>
              <a:t>A</a:t>
            </a:r>
            <a:r>
              <a:rPr lang="en-US" dirty="0" smtClean="0"/>
              <a:t> to a symmetric </a:t>
            </a:r>
            <a:r>
              <a:rPr lang="en-US" dirty="0" err="1" smtClean="0"/>
              <a:t>tridiagonal</a:t>
            </a:r>
            <a:r>
              <a:rPr lang="en-US" dirty="0" smtClean="0"/>
              <a:t> matrix               , apply the single shift implicit </a:t>
            </a:r>
            <a:r>
              <a:rPr lang="en-US" dirty="0" err="1" smtClean="0"/>
              <a:t>QR</a:t>
            </a:r>
            <a:r>
              <a:rPr lang="en-US" dirty="0" smtClean="0"/>
              <a:t> algorithm using the Wilkinson shift and transform </a:t>
            </a:r>
            <a:r>
              <a:rPr lang="en-US" i="1" dirty="0" smtClean="0"/>
              <a:t>A</a:t>
            </a:r>
            <a:r>
              <a:rPr lang="en-US" dirty="0" smtClean="0"/>
              <a:t> into a diagonal matrix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Let                          , and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398" y="2286000"/>
            <a:ext cx="1251204" cy="2590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864803"/>
            <a:ext cx="4358640" cy="3139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765496"/>
            <a:ext cx="2171700" cy="2118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5389157"/>
            <a:ext cx="2417064" cy="31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8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eigsymb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MATLAB</a:t>
            </a:r>
            <a:r>
              <a:rPr lang="en-US" dirty="0"/>
              <a:t> function </a:t>
            </a:r>
            <a:r>
              <a:rPr lang="en-US" dirty="0" err="1"/>
              <a:t>eigsymb</a:t>
            </a:r>
            <a:r>
              <a:rPr lang="en-US" dirty="0"/>
              <a:t> finds the eigenvalues and, optionally, the eigenvectors of a symmetric matrix. The function chase(T) discussed in </a:t>
            </a:r>
            <a:r>
              <a:rPr lang="en-US" dirty="0" smtClean="0"/>
              <a:t>Chapter 18 </a:t>
            </a:r>
            <a:r>
              <a:rPr lang="en-US" dirty="0"/>
              <a:t>performs the bulge chase. Like </a:t>
            </a:r>
            <a:r>
              <a:rPr lang="en-US" dirty="0" err="1"/>
              <a:t>eigsymqr</a:t>
            </a:r>
            <a:r>
              <a:rPr lang="en-US" dirty="0"/>
              <a:t>, </a:t>
            </a:r>
            <a:r>
              <a:rPr lang="en-US" dirty="0" err="1"/>
              <a:t>eigsymb</a:t>
            </a:r>
            <a:r>
              <a:rPr lang="en-US" dirty="0"/>
              <a:t> uses deflation so it only works on </a:t>
            </a:r>
            <a:r>
              <a:rPr lang="en-US" dirty="0" err="1"/>
              <a:t>submatrices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6761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Example 4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5213" y="571500"/>
            <a:ext cx="35052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 A = rosser;</a:t>
            </a: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 [V,D] = eigsymb(A,1.0e-14,75);</a:t>
            </a: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 diag(D)</a:t>
            </a:r>
          </a:p>
          <a:p>
            <a:endParaRPr lang="pt-B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ans </a:t>
            </a:r>
            <a:r>
              <a:rPr lang="pt-B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endParaRPr lang="pt-B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1.0e+03 *</a:t>
            </a:r>
          </a:p>
          <a:p>
            <a:endParaRPr lang="pt-B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-1.020049018429998</a:t>
            </a: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0.000098048640722</a:t>
            </a: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0.000000000000000</a:t>
            </a: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1.020049018429997</a:t>
            </a: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1.020000000000000</a:t>
            </a: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1.019901951359278</a:t>
            </a: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1.000000000000001</a:t>
            </a: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1.000000000000000</a:t>
            </a:r>
          </a:p>
          <a:p>
            <a:endParaRPr lang="pt-B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 norm(V*D*V'-A)</a:t>
            </a:r>
          </a:p>
          <a:p>
            <a:endParaRPr lang="pt-B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ans </a:t>
            </a:r>
            <a:r>
              <a:rPr lang="pt-B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endParaRPr lang="pt-B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3.291880068524273e-12</a:t>
            </a:r>
          </a:p>
          <a:p>
            <a:endParaRPr lang="pt-B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 norm(V)</a:t>
            </a:r>
          </a:p>
          <a:p>
            <a:endParaRPr lang="pt-B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ans </a:t>
            </a:r>
            <a:r>
              <a:rPr lang="pt-B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endParaRPr lang="pt-B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1.000000000000000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26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Bisection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35618"/>
            <a:ext cx="8915400" cy="45259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The bisection method for finding the roots of a nonlinear function is very reliable.</a:t>
            </a:r>
          </a:p>
          <a:p>
            <a:pPr lvl="1"/>
            <a:r>
              <a:rPr lang="en-US" dirty="0"/>
              <a:t>If </a:t>
            </a:r>
            <a:r>
              <a:rPr lang="en-US" i="1" dirty="0"/>
              <a:t>f</a:t>
            </a:r>
            <a:r>
              <a:rPr lang="en-US" dirty="0"/>
              <a:t> is a continuous real-valued function on an interval </a:t>
            </a:r>
            <a:r>
              <a:rPr lang="en-US" i="1" dirty="0"/>
              <a:t>left ≤ x ≤ right</a:t>
            </a:r>
            <a:r>
              <a:rPr lang="en-US" dirty="0"/>
              <a:t> with </a:t>
            </a:r>
            <a:r>
              <a:rPr lang="en-US" i="1" dirty="0" smtClean="0"/>
              <a:t>f(left)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i="1" dirty="0" smtClean="0"/>
              <a:t>f(right)</a:t>
            </a:r>
            <a:r>
              <a:rPr lang="en-US" dirty="0" smtClean="0"/>
              <a:t> </a:t>
            </a:r>
            <a:r>
              <a:rPr lang="en-US" dirty="0"/>
              <a:t>having opposite signs (</a:t>
            </a:r>
            <a:r>
              <a:rPr lang="en-US" i="1" dirty="0"/>
              <a:t> </a:t>
            </a:r>
            <a:r>
              <a:rPr lang="en-US" i="1" dirty="0" smtClean="0"/>
              <a:t>f(left)f(right)&lt;</a:t>
            </a:r>
            <a:r>
              <a:rPr lang="en-US" i="1" dirty="0"/>
              <a:t>0</a:t>
            </a:r>
            <a:r>
              <a:rPr lang="en-US" dirty="0"/>
              <a:t> ), then there must be a value </a:t>
            </a:r>
            <a:r>
              <a:rPr lang="en-US" i="1" dirty="0"/>
              <a:t>r</a:t>
            </a:r>
            <a:r>
              <a:rPr lang="en-US" dirty="0"/>
              <a:t> in the interval such that </a:t>
            </a:r>
            <a:r>
              <a:rPr lang="en-US" i="1" dirty="0"/>
              <a:t>f(r)=0</a:t>
            </a:r>
            <a:r>
              <a:rPr lang="en-US" dirty="0"/>
              <a:t> . </a:t>
            </a:r>
            <a:r>
              <a:rPr lang="en-US" i="1" dirty="0"/>
              <a:t>r</a:t>
            </a:r>
            <a:r>
              <a:rPr lang="en-US" dirty="0"/>
              <a:t> is a </a:t>
            </a:r>
            <a:r>
              <a:rPr lang="en-US" i="1" dirty="0"/>
              <a:t>root</a:t>
            </a:r>
            <a:r>
              <a:rPr lang="en-US" dirty="0"/>
              <a:t> of </a:t>
            </a:r>
            <a:r>
              <a:rPr lang="en-US" i="1" dirty="0"/>
              <a:t>f</a:t>
            </a:r>
            <a:r>
              <a:rPr lang="en-US" dirty="0"/>
              <a:t> 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Divide the interval in half. If </a:t>
            </a:r>
            <a:r>
              <a:rPr lang="en-US" i="1" dirty="0" smtClean="0"/>
              <a:t>r</a:t>
            </a:r>
            <a:r>
              <a:rPr lang="en-US" dirty="0" smtClean="0"/>
              <a:t> is not at the midpoint, </a:t>
            </a:r>
            <a:r>
              <a:rPr lang="en-US" i="1" dirty="0" smtClean="0"/>
              <a:t>mid</a:t>
            </a:r>
            <a:r>
              <a:rPr lang="en-US" dirty="0" smtClean="0"/>
              <a:t>, it must be to the left (</a:t>
            </a:r>
            <a:r>
              <a:rPr lang="en-US" i="1" dirty="0" smtClean="0"/>
              <a:t>f(left)*f(mid) &lt; 0</a:t>
            </a:r>
            <a:r>
              <a:rPr lang="en-US" dirty="0" smtClean="0"/>
              <a:t>) or to the right (</a:t>
            </a:r>
            <a:r>
              <a:rPr lang="en-US" i="1" dirty="0" smtClean="0"/>
              <a:t>f(left)*f(mid) &gt; 0</a:t>
            </a:r>
            <a:r>
              <a:rPr lang="en-US" dirty="0" smtClean="0"/>
              <a:t>). Adjust </a:t>
            </a:r>
            <a:r>
              <a:rPr lang="en-US" i="1" dirty="0" smtClean="0"/>
              <a:t>left</a:t>
            </a:r>
            <a:r>
              <a:rPr lang="en-US" dirty="0" smtClean="0"/>
              <a:t> and </a:t>
            </a:r>
            <a:r>
              <a:rPr lang="en-US" i="1" dirty="0" smtClean="0"/>
              <a:t>right</a:t>
            </a:r>
            <a:r>
              <a:rPr lang="en-US" dirty="0" smtClean="0"/>
              <a:t> accordingly and repeat until |</a:t>
            </a:r>
            <a:r>
              <a:rPr lang="en-US" i="1" dirty="0" smtClean="0"/>
              <a:t>right-left</a:t>
            </a:r>
            <a:r>
              <a:rPr lang="en-US" dirty="0" smtClean="0"/>
              <a:t>| is as small as desired.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1007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Bisection Method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971800"/>
            <a:ext cx="393700" cy="233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971800"/>
            <a:ext cx="393700" cy="233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2971800"/>
            <a:ext cx="393700" cy="233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971800"/>
            <a:ext cx="393700" cy="2336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2971800"/>
            <a:ext cx="393700" cy="2336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971800"/>
            <a:ext cx="393700" cy="23368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447800" y="1600200"/>
            <a:ext cx="5821973" cy="2247808"/>
            <a:chOff x="1524000" y="1562192"/>
            <a:chExt cx="5821973" cy="2247808"/>
          </a:xfrm>
        </p:grpSpPr>
        <p:pic>
          <p:nvPicPr>
            <p:cNvPr id="4" name="Picture 3" descr="f19-01.eps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1600200"/>
              <a:ext cx="5821973" cy="22098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62749" y="1657304"/>
              <a:ext cx="114300" cy="1524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6486549" y="1562192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&gt;</a:t>
              </a:r>
              <a:endParaRPr lang="en-US" sz="1200" dirty="0"/>
            </a:p>
          </p:txBody>
        </p:sp>
      </p:grpSp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140200"/>
            <a:ext cx="8900160" cy="216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9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90500"/>
            <a:ext cx="8229600" cy="1143000"/>
          </a:xfrm>
        </p:spPr>
        <p:txBody>
          <a:bodyPr/>
          <a:lstStyle/>
          <a:p>
            <a:r>
              <a:rPr lang="en-US" dirty="0" smtClean="0"/>
              <a:t>The Bisection Method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90591" y="838200"/>
            <a:ext cx="8229600" cy="4525963"/>
          </a:xfrm>
        </p:spPr>
        <p:txBody>
          <a:bodyPr/>
          <a:lstStyle/>
          <a:p>
            <a:r>
              <a:rPr lang="en-US" dirty="0" smtClean="0"/>
              <a:t>If                           , the eigenvalues of </a:t>
            </a:r>
            <a:r>
              <a:rPr lang="en-US" i="1" dirty="0" smtClean="0"/>
              <a:t>A</a:t>
            </a:r>
            <a:r>
              <a:rPr lang="en-US" dirty="0" smtClean="0"/>
              <a:t> are the roots of </a:t>
            </a:r>
            <a:r>
              <a:rPr lang="en-US" i="1" dirty="0" smtClean="0"/>
              <a:t>f</a:t>
            </a:r>
            <a:r>
              <a:rPr lang="en-US" dirty="0" smtClean="0"/>
              <a:t>.</a:t>
            </a:r>
          </a:p>
          <a:p>
            <a:r>
              <a:rPr lang="en-US" dirty="0" smtClean="0"/>
              <a:t>Find </a:t>
            </a:r>
            <a:r>
              <a:rPr lang="en-US" dirty="0"/>
              <a:t>two values </a:t>
            </a:r>
            <a:r>
              <a:rPr lang="en-US" i="1" dirty="0" err="1" smtClean="0"/>
              <a:t>μ</a:t>
            </a:r>
            <a:r>
              <a:rPr lang="en-US" i="1" baseline="-25000" dirty="0" err="1" smtClean="0"/>
              <a:t>l</a:t>
            </a:r>
            <a:r>
              <a:rPr lang="en-US" i="1" dirty="0" smtClean="0"/>
              <a:t> </a:t>
            </a:r>
            <a:r>
              <a:rPr lang="en-US" i="1" dirty="0"/>
              <a:t>= left</a:t>
            </a:r>
            <a:r>
              <a:rPr lang="en-US" dirty="0"/>
              <a:t> and </a:t>
            </a:r>
            <a:r>
              <a:rPr lang="en-US" i="1" dirty="0" err="1" smtClean="0"/>
              <a:t>μ</a:t>
            </a:r>
            <a:r>
              <a:rPr lang="en-US" i="1" baseline="-25000" dirty="0" err="1" smtClean="0"/>
              <a:t>r</a:t>
            </a:r>
            <a:r>
              <a:rPr lang="en-US" i="1" dirty="0" smtClean="0"/>
              <a:t> </a:t>
            </a:r>
            <a:r>
              <a:rPr lang="en-US" i="1" dirty="0"/>
              <a:t>= right</a:t>
            </a:r>
            <a:r>
              <a:rPr lang="en-US" dirty="0"/>
              <a:t> for which </a:t>
            </a:r>
            <a:r>
              <a:rPr lang="en-US" i="1" dirty="0" smtClean="0"/>
              <a:t>f(left)f(right)&lt;</a:t>
            </a:r>
            <a:r>
              <a:rPr lang="en-US" i="1" dirty="0"/>
              <a:t>0</a:t>
            </a:r>
            <a:r>
              <a:rPr lang="en-US" dirty="0"/>
              <a:t>, </a:t>
            </a:r>
            <a:r>
              <a:rPr lang="en-US" dirty="0" smtClean="0"/>
              <a:t> and apply the bisection algorithm.</a:t>
            </a:r>
          </a:p>
          <a:p>
            <a:pPr lvl="1"/>
            <a:r>
              <a:rPr lang="en-US" dirty="0" smtClean="0"/>
              <a:t>Deals only with the value of </a:t>
            </a:r>
            <a:r>
              <a:rPr lang="en-US" i="1" dirty="0" smtClean="0"/>
              <a:t>f</a:t>
            </a:r>
            <a:r>
              <a:rPr lang="en-US" dirty="0" smtClean="0"/>
              <a:t>, not its coefficients, and </a:t>
            </a:r>
            <a:r>
              <a:rPr lang="en-US" dirty="0" err="1" smtClean="0"/>
              <a:t>det</a:t>
            </a:r>
            <a:r>
              <a:rPr lang="en-US" dirty="0" smtClean="0"/>
              <a:t> can be evaluated stably using the LU decomposition with partial pivoting.</a:t>
            </a:r>
          </a:p>
          <a:p>
            <a:pPr lvl="1"/>
            <a:r>
              <a:rPr lang="en-US" dirty="0"/>
              <a:t>What makes the use of bisection extremely effective when applied to a symmetric </a:t>
            </a:r>
            <a:r>
              <a:rPr lang="en-US" dirty="0" err="1"/>
              <a:t>tridiagonal</a:t>
            </a:r>
            <a:r>
              <a:rPr lang="en-US" dirty="0"/>
              <a:t> matrix is some extraordinary properties of its eigenvalues and f( μ </a:t>
            </a:r>
            <a:r>
              <a:rPr lang="en-US" dirty="0" smtClean="0"/>
              <a:t>).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990600"/>
            <a:ext cx="2215896" cy="25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94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Bisection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Assume </a:t>
            </a:r>
            <a:r>
              <a:rPr lang="en-US" i="1" dirty="0" smtClean="0"/>
              <a:t>T</a:t>
            </a:r>
            <a:r>
              <a:rPr lang="en-US" dirty="0" smtClean="0"/>
              <a:t> is a symmetric, unreduced, </a:t>
            </a:r>
            <a:r>
              <a:rPr lang="en-US" dirty="0" err="1" smtClean="0"/>
              <a:t>tridiagonal</a:t>
            </a:r>
            <a:r>
              <a:rPr lang="en-US" dirty="0" smtClean="0"/>
              <a:t> matrix. Let                            be</a:t>
            </a:r>
            <a:br>
              <a:rPr lang="en-US" dirty="0" smtClean="0"/>
            </a:br>
            <a:r>
              <a:rPr lang="en-US" dirty="0" smtClean="0"/>
              <a:t>the upper-left         </a:t>
            </a:r>
            <a:r>
              <a:rPr lang="en-US" dirty="0" err="1" smtClean="0"/>
              <a:t>submatrix</a:t>
            </a:r>
            <a:r>
              <a:rPr lang="en-US" dirty="0" smtClean="0"/>
              <a:t> of </a:t>
            </a:r>
            <a:r>
              <a:rPr lang="en-US" i="1" dirty="0" smtClean="0"/>
              <a:t>T</a:t>
            </a:r>
            <a:r>
              <a:rPr lang="en-US" dirty="0" smtClean="0"/>
              <a:t>. The eigenvalues of       are distinct, and assume they are</a:t>
            </a:r>
          </a:p>
          <a:p>
            <a:r>
              <a:rPr lang="en-US" dirty="0" smtClean="0"/>
              <a:t>The eigenvalues of two successive matrices</a:t>
            </a:r>
            <a:br>
              <a:rPr lang="en-US" dirty="0" smtClean="0"/>
            </a:br>
            <a:r>
              <a:rPr lang="en-US" dirty="0" smtClean="0"/>
              <a:t>      and           strictly interlace, or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286000"/>
            <a:ext cx="2304288" cy="2880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819400"/>
            <a:ext cx="565404" cy="1783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380" y="3203448"/>
            <a:ext cx="428244" cy="2255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204" y="3691731"/>
            <a:ext cx="2634996" cy="342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00600"/>
            <a:ext cx="428244" cy="2255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800600"/>
            <a:ext cx="684276" cy="2255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5520531"/>
            <a:ext cx="6786372" cy="35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4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Bisection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Interlacing tells us </a:t>
            </a:r>
            <a:r>
              <a:rPr lang="en-US" dirty="0"/>
              <a:t>the precise number of eigenvalues in any interval </a:t>
            </a:r>
            <a:r>
              <a:rPr lang="en-US" dirty="0" smtClean="0"/>
              <a:t>of the </a:t>
            </a:r>
            <a:r>
              <a:rPr lang="en-US" dirty="0"/>
              <a:t>real line. 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" y="2971800"/>
            <a:ext cx="8709660" cy="1525524"/>
          </a:xfrm>
          <a:prstGeom prst="rect">
            <a:avLst/>
          </a:prstGeom>
        </p:spPr>
      </p:pic>
      <p:pic>
        <p:nvPicPr>
          <p:cNvPr id="6" name="Picture 5" descr="f19-02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4572000"/>
            <a:ext cx="4835453" cy="191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0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Bisection Method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evaluate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using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avoiding Gaussian elimination.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475" y="4953000"/>
            <a:ext cx="6004560" cy="9113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57" y="2209800"/>
            <a:ext cx="7728204" cy="227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43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716" y="-152400"/>
            <a:ext cx="8229600" cy="1143000"/>
          </a:xfrm>
        </p:spPr>
        <p:txBody>
          <a:bodyPr/>
          <a:lstStyle/>
          <a:p>
            <a:r>
              <a:rPr lang="en-US" dirty="0" smtClean="0"/>
              <a:t>The Bisection Method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862584"/>
            <a:ext cx="8714232" cy="8519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17" y="2133600"/>
            <a:ext cx="8333993" cy="453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82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Symmetric Eigenvalue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Another special property of real symmetric matrices is that the computing eigenvalues is</a:t>
            </a:r>
            <a:br>
              <a:rPr lang="en-US" dirty="0" smtClean="0"/>
            </a:br>
            <a:r>
              <a:rPr lang="en-US" dirty="0" smtClean="0"/>
              <a:t>a well-conditioned problem. We can compute them with assurance that the errors will be small.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86265"/>
            <a:ext cx="8229600" cy="1143000"/>
          </a:xfrm>
        </p:spPr>
        <p:txBody>
          <a:bodyPr/>
          <a:lstStyle/>
          <a:p>
            <a:r>
              <a:rPr lang="en-US" dirty="0" smtClean="0"/>
              <a:t>The Bisection Method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r>
              <a:rPr lang="en-US" dirty="0" smtClean="0"/>
              <a:t>Use the infinity norm to obtain starting values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k</a:t>
            </a:r>
            <a:r>
              <a:rPr lang="en-US" dirty="0" smtClean="0"/>
              <a:t>(    ) = 0, define the sign of </a:t>
            </a:r>
            <a:r>
              <a:rPr lang="en-US" dirty="0" err="1"/>
              <a:t>p</a:t>
            </a:r>
            <a:r>
              <a:rPr lang="en-US" baseline="-25000" dirty="0" err="1"/>
              <a:t>k</a:t>
            </a:r>
            <a:r>
              <a:rPr lang="en-US" dirty="0"/>
              <a:t>(    </a:t>
            </a:r>
            <a:r>
              <a:rPr lang="en-US" dirty="0" smtClean="0"/>
              <a:t>) to be the opposite of that for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k</a:t>
            </a:r>
            <a:r>
              <a:rPr lang="en-US" baseline="-25000" dirty="0" smtClean="0"/>
              <a:t>-1</a:t>
            </a:r>
            <a:r>
              <a:rPr lang="en-US" dirty="0" smtClean="0"/>
              <a:t>(    ). There cannot be two consecutive zero values in the sequence.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29481"/>
            <a:ext cx="6981444" cy="2545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945852"/>
            <a:ext cx="3436620" cy="269748"/>
          </a:xfrm>
          <a:prstGeom prst="rect">
            <a:avLst/>
          </a:prstGeom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5965303"/>
              </p:ext>
            </p:extLst>
          </p:nvPr>
        </p:nvGraphicFramePr>
        <p:xfrm>
          <a:off x="1676400" y="3200400"/>
          <a:ext cx="416674" cy="44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0" name="Equation" r:id="rId7" imgW="177480" imgH="190440" progId="Equation.DSMT4">
                  <p:embed/>
                </p:oleObj>
              </mc:Choice>
              <mc:Fallback>
                <p:oleObj name="Equation" r:id="rId7" imgW="17748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76400" y="3200400"/>
                        <a:ext cx="416674" cy="446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4725021"/>
              </p:ext>
            </p:extLst>
          </p:nvPr>
        </p:nvGraphicFramePr>
        <p:xfrm>
          <a:off x="6400800" y="3200400"/>
          <a:ext cx="416674" cy="44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1" name="Equation" r:id="rId9" imgW="177480" imgH="190440" progId="Equation.DSMT4">
                  <p:embed/>
                </p:oleObj>
              </mc:Choice>
              <mc:Fallback>
                <p:oleObj name="Equation" r:id="rId9" imgW="17748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00800" y="3200400"/>
                        <a:ext cx="416674" cy="446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2630382"/>
              </p:ext>
            </p:extLst>
          </p:nvPr>
        </p:nvGraphicFramePr>
        <p:xfrm>
          <a:off x="4818683" y="3646837"/>
          <a:ext cx="416674" cy="44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2" name="Equation" r:id="rId11" imgW="177480" imgH="190440" progId="Equation.DSMT4">
                  <p:embed/>
                </p:oleObj>
              </mc:Choice>
              <mc:Fallback>
                <p:oleObj name="Equation" r:id="rId11" imgW="17748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18683" y="3646837"/>
                        <a:ext cx="416674" cy="446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269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966"/>
            <a:ext cx="8229600" cy="1143000"/>
          </a:xfrm>
        </p:spPr>
        <p:txBody>
          <a:bodyPr/>
          <a:lstStyle/>
          <a:p>
            <a:r>
              <a:rPr lang="en-US" dirty="0" smtClean="0"/>
              <a:t>Bisection Method Algorithm Outline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44" y="1172965"/>
            <a:ext cx="8484913" cy="534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5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Bisection Method Algorithm Outline</a:t>
            </a:r>
          </a:p>
        </p:txBody>
      </p:sp>
      <p:pic>
        <p:nvPicPr>
          <p:cNvPr id="4" name="Picture 3" descr="f19-03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057400"/>
            <a:ext cx="4147931" cy="1143589"/>
          </a:xfrm>
          <a:prstGeom prst="rect">
            <a:avLst/>
          </a:prstGeom>
        </p:spPr>
      </p:pic>
      <p:pic>
        <p:nvPicPr>
          <p:cNvPr id="5" name="Picture 4" descr="f19-04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4038600"/>
            <a:ext cx="4147931" cy="114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2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789" y="-152400"/>
            <a:ext cx="8229600" cy="1143000"/>
          </a:xfrm>
        </p:spPr>
        <p:txBody>
          <a:bodyPr/>
          <a:lstStyle/>
          <a:p>
            <a:r>
              <a:rPr lang="en-US" dirty="0" smtClean="0"/>
              <a:t>Example 5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2289" y="1066800"/>
            <a:ext cx="7848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&gt;&gt; W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wilkinson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(21);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&gt;&gt;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lambda20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bisection(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W,20,1.0e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-14)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lambda20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10.746194182903317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&gt;&gt;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lambda21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bisection(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W,21,1.0e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-14)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lambda21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10.746194182903395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&gt;&gt;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lambda1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bisection(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W,1,1.0e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-14)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lambda1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-1.125441522119983</a:t>
            </a:r>
          </a:p>
        </p:txBody>
      </p:sp>
    </p:spTree>
    <p:extLst>
      <p:ext uri="{BB962C8B-B14F-4D97-AF65-F5344CB8AC3E}">
        <p14:creationId xmlns:p14="http://schemas.microsoft.com/office/powerpoint/2010/main" val="272362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Bisection Method Efficiency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04998"/>
            <a:ext cx="871880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9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Divide-and-Conquer </a:t>
            </a:r>
            <a:r>
              <a:rPr lang="en-US" dirty="0"/>
              <a:t>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recursive algorithm divides a symmetric </a:t>
            </a:r>
            <a:r>
              <a:rPr lang="en-US" dirty="0" err="1"/>
              <a:t>tridiagonal</a:t>
            </a:r>
            <a:r>
              <a:rPr lang="en-US" dirty="0"/>
              <a:t> matrix into </a:t>
            </a:r>
            <a:r>
              <a:rPr lang="en-US" dirty="0" err="1"/>
              <a:t>submatrices</a:t>
            </a:r>
            <a:r>
              <a:rPr lang="en-US" dirty="0"/>
              <a:t> and then applies the same algorithm to the </a:t>
            </a:r>
            <a:r>
              <a:rPr lang="en-US" dirty="0" err="1"/>
              <a:t>submatrices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23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267"/>
            <a:ext cx="8229600" cy="1143000"/>
          </a:xfrm>
        </p:spPr>
        <p:txBody>
          <a:bodyPr/>
          <a:lstStyle/>
          <a:p>
            <a:r>
              <a:rPr lang="en-US" dirty="0"/>
              <a:t>Divide-and-Conquer </a:t>
            </a:r>
            <a:r>
              <a:rPr lang="en-US" dirty="0" smtClean="0"/>
              <a:t>Method</a:t>
            </a:r>
            <a:br>
              <a:rPr lang="en-US" dirty="0" smtClean="0"/>
            </a:br>
            <a:r>
              <a:rPr lang="en-US" dirty="0" smtClean="0"/>
              <a:t>5    5 Example</a:t>
            </a:r>
            <a:endParaRPr lang="en-US" dirty="0"/>
          </a:p>
        </p:txBody>
      </p:sp>
      <p:graphicFrame>
        <p:nvGraphicFramePr>
          <p:cNvPr id="7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9075955"/>
              </p:ext>
            </p:extLst>
          </p:nvPr>
        </p:nvGraphicFramePr>
        <p:xfrm>
          <a:off x="3342526" y="765802"/>
          <a:ext cx="4572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6" name="Equation" r:id="rId9" imgW="114120" imgH="126720" progId="Equation.DSMT4">
                  <p:embed/>
                </p:oleObj>
              </mc:Choice>
              <mc:Fallback>
                <p:oleObj name="Equation" r:id="rId9" imgW="114120" imgH="126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42526" y="765802"/>
                        <a:ext cx="4572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486368"/>
            <a:ext cx="2454021" cy="1138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916433"/>
            <a:ext cx="5431536" cy="1138428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524000" y="4121105"/>
            <a:ext cx="6520815" cy="1138428"/>
            <a:chOff x="1524000" y="4121105"/>
            <a:chExt cx="6520815" cy="1138428"/>
          </a:xfrm>
        </p:grpSpPr>
        <p:pic>
          <p:nvPicPr>
            <p:cNvPr id="9" name="Picture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4358836"/>
              <a:ext cx="4270248" cy="68351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4121105"/>
              <a:ext cx="2177415" cy="1138428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476" y="5503855"/>
            <a:ext cx="2521458" cy="4663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33440" y="4469760"/>
            <a:ext cx="569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Let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633440" y="5508534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Then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3175630" y="6336268"/>
            <a:ext cx="2128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Symmetric, </a:t>
            </a:r>
            <a:r>
              <a:rPr lang="en-US" dirty="0" err="1" smtClean="0"/>
              <a:t>triagonal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329845" y="6336268"/>
            <a:ext cx="14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Rank 1 matrix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5562600" y="5867400"/>
            <a:ext cx="0" cy="517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4018052" y="5735548"/>
            <a:ext cx="624156" cy="659943"/>
            <a:chOff x="4100244" y="5735548"/>
            <a:chExt cx="624156" cy="659943"/>
          </a:xfrm>
        </p:grpSpPr>
        <p:cxnSp>
          <p:nvCxnSpPr>
            <p:cNvPr id="26" name="Straight Arrow Connector 25"/>
            <p:cNvCxnSpPr/>
            <p:nvPr/>
          </p:nvCxnSpPr>
          <p:spPr>
            <a:xfrm flipH="1" flipV="1">
              <a:off x="4714126" y="5970199"/>
              <a:ext cx="2725" cy="4150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4100244" y="5735548"/>
              <a:ext cx="0" cy="6599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4100244" y="6395490"/>
              <a:ext cx="624156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721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Divide-and-Conquer Method</a:t>
            </a:r>
            <a:br>
              <a:rPr lang="en-US" dirty="0"/>
            </a:br>
            <a:r>
              <a:rPr lang="en-US" dirty="0"/>
              <a:t>5    5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as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6946542"/>
              </p:ext>
            </p:extLst>
          </p:nvPr>
        </p:nvGraphicFramePr>
        <p:xfrm>
          <a:off x="3342526" y="950734"/>
          <a:ext cx="4572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3" name="Equation" r:id="rId5" imgW="114120" imgH="126720" progId="Equation.DSMT4">
                  <p:embed/>
                </p:oleObj>
              </mc:Choice>
              <mc:Fallback>
                <p:oleObj name="Equation" r:id="rId5" imgW="114120" imgH="126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42526" y="950734"/>
                        <a:ext cx="4572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0800" y="1988425"/>
            <a:ext cx="2176461" cy="1140051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580526" y="3657600"/>
            <a:ext cx="2811207" cy="1517904"/>
            <a:chOff x="2590800" y="3212155"/>
            <a:chExt cx="2811207" cy="1517904"/>
          </a:xfrm>
        </p:grpSpPr>
        <p:pic>
          <p:nvPicPr>
            <p:cNvPr id="6" name="Picture 5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0800" y="3811908"/>
              <a:ext cx="1255776" cy="25908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2515" y="3212155"/>
              <a:ext cx="1269492" cy="15179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561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Divide-and-Conquer Method</a:t>
            </a:r>
            <a:br>
              <a:rPr lang="en-US" dirty="0"/>
            </a:br>
            <a:r>
              <a:rPr lang="en-US" i="1" dirty="0" smtClean="0"/>
              <a:t>n</a:t>
            </a:r>
            <a:r>
              <a:rPr lang="en-US" dirty="0" smtClean="0"/>
              <a:t>    </a:t>
            </a:r>
            <a:r>
              <a:rPr lang="en-US" i="1" dirty="0" smtClean="0"/>
              <a:t>n</a:t>
            </a:r>
            <a:r>
              <a:rPr lang="en-US" dirty="0" smtClean="0"/>
              <a:t>  Case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0776164"/>
              </p:ext>
            </p:extLst>
          </p:nvPr>
        </p:nvGraphicFramePr>
        <p:xfrm>
          <a:off x="3752850" y="1005291"/>
          <a:ext cx="438150" cy="486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3" name="Equation" r:id="rId6" imgW="114120" imgH="126720" progId="Equation.DSMT4">
                  <p:embed/>
                </p:oleObj>
              </mc:Choice>
              <mc:Fallback>
                <p:oleObj name="Equation" r:id="rId6" imgW="114120" imgH="126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52850" y="1005291"/>
                        <a:ext cx="438150" cy="4868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71" y="1905000"/>
            <a:ext cx="5740908" cy="1316736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217542" y="3910300"/>
            <a:ext cx="4186428" cy="820295"/>
            <a:chOff x="4114800" y="3450018"/>
            <a:chExt cx="4186428" cy="820295"/>
          </a:xfrm>
        </p:grpSpPr>
        <p:pic>
          <p:nvPicPr>
            <p:cNvPr id="10" name="Picture 9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8800" y="3450018"/>
              <a:ext cx="685800" cy="25908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4800" y="3909125"/>
              <a:ext cx="4186428" cy="361188"/>
            </a:xfrm>
            <a:prstGeom prst="rect">
              <a:avLst/>
            </a:prstGeom>
          </p:spPr>
        </p:pic>
      </p:grpSp>
      <p:cxnSp>
        <p:nvCxnSpPr>
          <p:cNvPr id="13" name="Straight Arrow Connector 12"/>
          <p:cNvCxnSpPr/>
          <p:nvPr/>
        </p:nvCxnSpPr>
        <p:spPr>
          <a:xfrm flipV="1">
            <a:off x="6012522" y="3322036"/>
            <a:ext cx="0" cy="580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88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-150678"/>
            <a:ext cx="8229600" cy="1143000"/>
          </a:xfrm>
        </p:spPr>
        <p:txBody>
          <a:bodyPr/>
          <a:lstStyle/>
          <a:p>
            <a:r>
              <a:rPr lang="en-US" dirty="0" smtClean="0"/>
              <a:t>Algorithm </a:t>
            </a:r>
            <a:r>
              <a:rPr lang="en-US" dirty="0" err="1" smtClean="0"/>
              <a:t>dconquer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 the </a:t>
            </a:r>
            <a:r>
              <a:rPr lang="en-US" dirty="0"/>
              <a:t>symmetric </a:t>
            </a:r>
            <a:r>
              <a:rPr lang="en-US" dirty="0" err="1"/>
              <a:t>tridiagonal</a:t>
            </a:r>
            <a:r>
              <a:rPr lang="en-US" dirty="0"/>
              <a:t> matrix </a:t>
            </a:r>
            <a:r>
              <a:rPr lang="en-US" dirty="0" smtClean="0"/>
              <a:t>T into </a:t>
            </a:r>
            <a:r>
              <a:rPr lang="en-US" dirty="0"/>
              <a:t>the sum of a 2 × 2 block symmetric </a:t>
            </a:r>
            <a:r>
              <a:rPr lang="en-US" dirty="0" err="1"/>
              <a:t>tridiagonal</a:t>
            </a:r>
            <a:r>
              <a:rPr lang="en-US" dirty="0"/>
              <a:t> matrix and a rank-one correction matrix and return the eigenvalues and eigenvectors of </a:t>
            </a:r>
            <a:r>
              <a:rPr lang="en-US" dirty="0" smtClean="0"/>
              <a:t>T. </a:t>
            </a:r>
          </a:p>
          <a:p>
            <a:pPr lvl="1"/>
            <a:r>
              <a:rPr lang="en-US" dirty="0" smtClean="0"/>
              <a:t>Let               and form</a:t>
            </a:r>
            <a:endParaRPr lang="en-US" dirty="0"/>
          </a:p>
          <a:p>
            <a:pPr lvl="1"/>
            <a:r>
              <a:rPr lang="en-US" dirty="0" smtClean="0"/>
              <a:t>Compute</a:t>
            </a:r>
          </a:p>
          <a:p>
            <a:pPr lvl="1"/>
            <a:r>
              <a:rPr lang="en-US" dirty="0" smtClean="0"/>
              <a:t>Form </a:t>
            </a:r>
            <a:r>
              <a:rPr lang="en-US" i="1" dirty="0" smtClean="0"/>
              <a:t>V</a:t>
            </a:r>
            <a:r>
              <a:rPr lang="en-US" dirty="0" smtClean="0"/>
              <a:t> and </a:t>
            </a:r>
            <a:r>
              <a:rPr lang="en-US" i="1" dirty="0" smtClean="0"/>
              <a:t>D</a:t>
            </a:r>
            <a:r>
              <a:rPr lang="en-US" dirty="0" smtClean="0"/>
              <a:t> from                                     and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933" y="1069492"/>
            <a:ext cx="4082533" cy="4347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792973"/>
            <a:ext cx="836676" cy="30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641335"/>
            <a:ext cx="2807208" cy="6080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626" y="4290507"/>
            <a:ext cx="6137868" cy="2788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4793384"/>
            <a:ext cx="2753868" cy="30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128" y="4809011"/>
            <a:ext cx="682752" cy="2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52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Spectral Theorem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24" y="2590800"/>
            <a:ext cx="8229600" cy="4525963"/>
          </a:xfrm>
        </p:spPr>
        <p:txBody>
          <a:bodyPr/>
          <a:lstStyle/>
          <a:p>
            <a:r>
              <a:rPr lang="en-US" dirty="0" smtClean="0"/>
              <a:t>The proof uses </a:t>
            </a:r>
            <a:r>
              <a:rPr lang="en-US" dirty="0" err="1" smtClean="0"/>
              <a:t>Schur's</a:t>
            </a:r>
            <a:r>
              <a:rPr lang="en-US" dirty="0" smtClean="0"/>
              <a:t> </a:t>
            </a:r>
            <a:r>
              <a:rPr lang="en-US" dirty="0" err="1" smtClean="0"/>
              <a:t>triangularization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Can </a:t>
            </a:r>
            <a:r>
              <a:rPr lang="en-US" dirty="0"/>
              <a:t>arrange </a:t>
            </a:r>
            <a:r>
              <a:rPr lang="en-US" i="1" dirty="0"/>
              <a:t>P</a:t>
            </a:r>
            <a:r>
              <a:rPr lang="en-US" dirty="0"/>
              <a:t> so its columns contain eigenvectors that correspond to the eigenvalues in decreasing order of </a:t>
            </a:r>
            <a:r>
              <a:rPr lang="en-US" dirty="0" smtClean="0"/>
              <a:t>magnitude.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" y="1428147"/>
            <a:ext cx="8717280" cy="11521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5029200"/>
            <a:ext cx="2915412" cy="13655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5585460"/>
            <a:ext cx="2478024" cy="2529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-134703"/>
            <a:ext cx="8229600" cy="1143000"/>
          </a:xfrm>
        </p:spPr>
        <p:txBody>
          <a:bodyPr/>
          <a:lstStyle/>
          <a:p>
            <a:r>
              <a:rPr lang="en-US" dirty="0"/>
              <a:t>Algorithm </a:t>
            </a:r>
            <a:r>
              <a:rPr lang="en-US" dirty="0" err="1"/>
              <a:t>dconquer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33400" y="762000"/>
            <a:ext cx="8229600" cy="4525963"/>
          </a:xfrm>
        </p:spPr>
        <p:txBody>
          <a:bodyPr/>
          <a:lstStyle/>
          <a:p>
            <a:r>
              <a:rPr lang="en-US" dirty="0" smtClean="0"/>
              <a:t>By the spectral theorem</a:t>
            </a:r>
            <a:br>
              <a:rPr lang="en-US" dirty="0" smtClean="0"/>
            </a:br>
            <a:r>
              <a:rPr lang="en-US" dirty="0" smtClean="0"/>
              <a:t>Let                                            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/>
              <a:t>T</a:t>
            </a:r>
            <a:r>
              <a:rPr lang="en-US" dirty="0" smtClean="0"/>
              <a:t> is similar to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whose eigenvalues are the solutions of the secular equation</a:t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205" y="3733730"/>
            <a:ext cx="2402967" cy="6067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938938"/>
            <a:ext cx="3307080" cy="2865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629158"/>
            <a:ext cx="4077992" cy="5753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797" y="2786753"/>
            <a:ext cx="1229868" cy="263652"/>
          </a:xfrm>
          <a:prstGeom prst="rect">
            <a:avLst/>
          </a:prstGeom>
        </p:spPr>
      </p:pic>
      <p:pic>
        <p:nvPicPr>
          <p:cNvPr id="14" name="Picture 13" descr="f19-06.eps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4501792"/>
            <a:ext cx="3124200" cy="235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6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</a:t>
            </a:r>
            <a:r>
              <a:rPr lang="en-US" dirty="0" err="1"/>
              <a:t>dconquer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dconquer</a:t>
            </a:r>
            <a:r>
              <a:rPr lang="en-US" dirty="0" smtClean="0"/>
              <a:t> </a:t>
            </a:r>
            <a:r>
              <a:rPr lang="en-US" dirty="0"/>
              <a:t>is more than twice as fast as the </a:t>
            </a:r>
            <a:r>
              <a:rPr lang="en-US" dirty="0" err="1"/>
              <a:t>QR</a:t>
            </a:r>
            <a:r>
              <a:rPr lang="en-US" dirty="0"/>
              <a:t> algorithm if both eigenvalues and eigenvectors of a symmetric </a:t>
            </a:r>
            <a:r>
              <a:rPr lang="en-US" dirty="0" err="1"/>
              <a:t>tridiagonal</a:t>
            </a:r>
            <a:r>
              <a:rPr lang="en-US" dirty="0"/>
              <a:t> matrix are required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The book software uses the </a:t>
            </a:r>
            <a:r>
              <a:rPr lang="en-US" dirty="0" err="1" smtClean="0"/>
              <a:t>mex</a:t>
            </a:r>
            <a:r>
              <a:rPr lang="en-US" dirty="0" smtClean="0"/>
              <a:t> function</a:t>
            </a:r>
            <a:r>
              <a:rPr lang="en-US" dirty="0"/>
              <a:t>.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en-US" dirty="0" smtClean="0"/>
              <a:t> </a:t>
            </a:r>
            <a:r>
              <a:rPr lang="en-US" dirty="0"/>
              <a:t>compiles and links </a:t>
            </a:r>
            <a:r>
              <a:rPr lang="en-US" dirty="0" smtClean="0"/>
              <a:t>a C</a:t>
            </a:r>
            <a:r>
              <a:rPr lang="en-US" dirty="0"/>
              <a:t>, C++, or Fortran source </a:t>
            </a:r>
            <a:r>
              <a:rPr lang="en-US" dirty="0" smtClean="0"/>
              <a:t>file </a:t>
            </a:r>
            <a:r>
              <a:rPr lang="en-US" dirty="0"/>
              <a:t>into a binary </a:t>
            </a:r>
            <a:r>
              <a:rPr lang="en-US" dirty="0" err="1"/>
              <a:t>MEX</a:t>
            </a:r>
            <a:r>
              <a:rPr lang="en-US" dirty="0"/>
              <a:t>-file, callable from </a:t>
            </a:r>
            <a:r>
              <a:rPr lang="en-US" dirty="0" err="1" smtClean="0"/>
              <a:t>MATLAB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16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Example 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08" y="1447800"/>
            <a:ext cx="7925985" cy="448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9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3484"/>
            <a:ext cx="8229600" cy="1143000"/>
          </a:xfrm>
        </p:spPr>
        <p:txBody>
          <a:bodyPr/>
          <a:lstStyle/>
          <a:p>
            <a:r>
              <a:rPr lang="en-US" dirty="0" smtClean="0"/>
              <a:t>Properties </a:t>
            </a:r>
            <a:r>
              <a:rPr lang="en-US" dirty="0"/>
              <a:t>of a Symmetric Matrix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1652016"/>
            <a:ext cx="8900160" cy="4748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4600" y="1052375"/>
            <a:ext cx="423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Properties Previously Developed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3341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a Symmetric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eigenvalues of a real symmetric matrix are well-conditioned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Good news for computing eigenvalues, but eigenvectors can be ill-conditioned.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" y="2971800"/>
            <a:ext cx="8717280" cy="242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2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Jacobi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strategy used by the Jacobi method is to develop an iteration that will reduce the sum of the squares of the entries off the diagonal, thus gradually obtaining a nearly diagonal matrix whose diagonal entries are approximations to the eigenvalues of A.</a:t>
            </a:r>
          </a:p>
        </p:txBody>
      </p:sp>
    </p:spTree>
    <p:extLst>
      <p:ext uri="{BB962C8B-B14F-4D97-AF65-F5344CB8AC3E}">
        <p14:creationId xmlns:p14="http://schemas.microsoft.com/office/powerpoint/2010/main" val="223643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7"/>
  <p:tag name="ORIGINALWIDTH" val="4290"/>
  <p:tag name="LATEXADDIN" val="\documentclass{article}&#10;\usepackage{amsmath}&#10;\pagestyle{empty}&#10;\begin{document}&#10;&#10;&#10;\textbf{(Spectral theorem)} If A is a real $n\times n$ symmetric&#10;matrix, then it can be factored in the form $A=PDP^{T}$, where P&#10;is an orthogonal matrix containing n orthonormal eigenvectors of A,&#10;and D is a diagonal matrix containing the corresponding eigenvalues&#10;&#10;\end{document}"/>
  <p:tag name="IGUANATEXSIZE" val="20"/>
  <p:tag name="IGUANATEXCURSOR" val="34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lgorithm}&#10;\usepackage{algpseudocode}&#10;\pagestyle{empty}&#10;\makeatletter&#10;\renewcommand{\ALG@beginalgorithmic}{\small}&#10;\makeatother&#10;&#10;\begin{document}&#10;\algrenewcommand{\algorithmiccomment}[1]{$\%$ #1}&#10;\begin{algorithm}\begin{algorithmic}&#10;\Function {eigsymj} {A,tol,maxsweeps}&#10;\State&#10;\Comment {executes the cyclic-by-row Jacobi method to approximate the eigenvalues}&#10;\State&#10;\Comment {and eigenvectors of a real symmetric matrix A.}&#10;\State&#10;\Comment {[V D numsweeps] = eigsymj(A,tol,maxsweeps) returns an orthogonal}&#10;\State&#10;\Comment {matrix V and diagonal matrix D of eigenvalues such that}&#10;\State&#10;\Comment {$V^{T}AV=D$. The algorithm returns when $tol&lt;off\left(A_{k}\right)$.}&#10;\State&#10;\Comment {If the desired tolerance is not obtained within maxsweeps sweeps,}&#10;\State&#10;\Comment {a value of -1 is returned for numsweeps.}&#10;\State&#10;\State&#10;Print error message and return if A is not symmetric.&#10;\State&#10;\State&#10;desiredAccuracy = false&#10;\State&#10;numsweeps = 1&#10;\State&#10;V = I&#10;\EndFunction&#10;\end{algorithmic}&#10;\end{algorithm}&#10;\end{document}"/>
  <p:tag name="FILENAME" val="TP_tmp"/>
  <p:tag name="FORMAT" val="png16m"/>
  <p:tag name="RES" val="1200"/>
  <p:tag name="BLEND" val="0"/>
  <p:tag name="TRANSPARENT" val="1"/>
  <p:tag name="TBUG" val="1"/>
  <p:tag name="ALLOWFS" val="0"/>
  <p:tag name="ORIGWIDTH" val="345"/>
  <p:tag name="PICTUREFILESIZE" val="15495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lgorithm}&#10;\usepackage{algpseudocode}&#10;\pagestyle{empty}&#10;\makeatletter&#10;\renewcommand{\ALG@beginalgorithmic}{\small}&#10;\makeatother&#10;&#10;\begin{document}&#10;\algrenewcommand{\algorithmiccomment}[1]{$\%$ #1}&#10;\begin{algorithm}&#10;\begin{algorithmic}&#10;\Function {eigsymj} {A,tol,maxsweeps}&#10;\While {$\left(numsweeps\leq maxsweeps\right)\, and\,\left(not\, desiredAccuracy\right)$}&#10;\State&#10;\Comment {execute a cycle of n(n-1)/2 Jacobi rotations.}&#10;\For {i = 1:n-1}&#10;\For {j = i+1:n}&#10;\State&#10;\Comment {compute c and s so that $a_{ij}=a_{ji}=0$.}&#10;\State&#10;$\left[\begin{array}{cc} c &amp; s\end{array}\right]=jacobics\left(A,\, i,\, j\right)$&#10;\State&#10;\Comment {compute $A=J\left(i,\, j,\, c,\, s\right)^{T}AJ\left(i,\, j,\, c,\, s\right)$}&#10;\State&#10;A = jacobimul(A,i,j,c,s)&#10;\State&#10;\Comment {multiply V on the right by the Givens rotation J(i,j,c,s).}&#10;\State&#10;V = givensmulp(V,i,j,c,s);&#10;\EndFor&#10;\EndFor&#10;\If {$off(A) &lt; tol$}&#10;\State&#10;desiredAccuracy = true&#10;\EndIf&#10;\State&#10;numsweeps = numsweeps + 1&#10;\EndWhile&#10;\EndFunction&#10;\end{algorithmic}&#10;\end{algorithm}&#10;&#10;\end{document}"/>
  <p:tag name="FILENAME" val="TP_tmp"/>
  <p:tag name="FORMAT" val="png16m"/>
  <p:tag name="RES" val="1200"/>
  <p:tag name="BLEND" val="0"/>
  <p:tag name="TRANSPARENT" val="1"/>
  <p:tag name="TBUG" val="1"/>
  <p:tag name="ALLOWFS" val="0"/>
  <p:tag name="ORIGWIDTH" val="345"/>
  <p:tag name="PICTUREFILESIZE" val="16924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lgorithm}&#10;\usepackage{algpseudocode}&#10;\pagestyle{empty}&#10;\makeatletter&#10;\renewcommand{\ALG@beginalgorithmic}{\small}&#10;\makeatother&#10;&#10;\begin{document}&#10;\algrenewcommand{\algorithmiccomment}[1]{$\%$ #1}&#10;\begin{algorithm}&#10;\begin{algorithmic}&#10;\Function {eigsymj} {A,tol,maxsweeps}&#10;\If {desiredAccuracy = false}&#10;\State&#10;numsweeps = -1&#10;\EndIf&#10;\State&#10;D = diag(diag(A))&#10;\State&#10;return $\left[\begin{array}{ccc} V &amp; D &amp; numsweeps\end{array}\right]$&#10;\EndFunction&#10;\end{algorithmic}&#10;\end{algorithm}&#10;&#10;\end{document}"/>
  <p:tag name="FILENAME" val="TP_tmp"/>
  <p:tag name="FORMAT" val="png16m"/>
  <p:tag name="RES" val="1200"/>
  <p:tag name="BLEND" val="0"/>
  <p:tag name="TRANSPARENT" val="1"/>
  <p:tag name="TBUG" val="1"/>
  <p:tag name="ALLOWFS" val="0"/>
  <p:tag name="ORIGWIDTH" val="345"/>
  <p:tag name="PICTUREFILESIZE" val="5665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52.25"/>
  <p:tag name="ORIGINALWIDTH" val="4290.75"/>
  <p:tag name="LATEXADDIN" val="\documentclass{article}&#10;\usepackage{amsmath}&#10;\pagestyle{empty}&#10;\begin{document}&#10;&#10;&#10;\noindent (\textbf{Step 1, part 1}) Construct a Householder matrix that will zero-out all the elements&#10;below $a_{21}$using vector $x_{1}=\left[\begin{array}{c}&#10;a_{21}\\&#10;a_{31}\\&#10;\vdots\\&#10;a_{n1}&#10;\end{array}\right]$ and form the $\left(n-1\right)\times\left(n-1\right)$ Householder matrix&#10;$H_{u_{1}}^{\left(n-1\right)}$. Insert it into the identity matrix&#10;to create matrix $H_{1}$ so that&#10;&#10;\noindent \begin{center}&#10;$H_{1}A=$%&#10;\begin{tabular}{|c|cccc|}&#10;\cline{1-1} \cline{5-5} &#10;1 &amp; 0 &amp; 0 &amp; $\ldots$ &amp; 0\tabularnewline&#10;\hline &#10;0 &amp;  &amp;  &amp;  &amp; \tabularnewline&#10;\cline{1-1} &#10;0 &amp;  &amp; $H_{u_{1}}^{\left(n-1\right)}$ &amp;  &amp; \tabularnewline&#10;\cline{1-1} &#10;$\vdots$ &amp;  &amp;  &amp;  &amp; \tabularnewline&#10;\cline{1-1} &#10;0 &amp;  &amp;  &amp;  &amp; \tabularnewline&#10;\cline{1-1} \cline{5-5} &#10;\end{tabular}% \qquad{}&#10;\begin{tabular}{|c|cccc|}&#10;\cline{1-1} \cline{5-5} &#10;$a_{11}$ &amp; $a_{12}$ &amp; $a_{13}$ &amp; $\ldots$ &amp; $a_{1n}$\tabularnewline&#10;\hline &#10;$a_{21}$ &amp;  &amp;  &amp;  &amp; \tabularnewline&#10;\cline{1-1} &#10;$a_{31}$ &amp;  &amp;  &amp;  &amp; \tabularnewline&#10;\cline{1-1} &#10;$\vdots$ &amp;  &amp;  &amp;  &amp; \tabularnewline&#10;\cline{1-1} &#10;$a_{n1}$ &amp;  &amp;  &amp;  &amp; \tabularnewline&#10;\cline{1-1} \cline{5-5} &#10;\end{tabular}&#10;\par\end{center}&#10;&#10;\noindent \begin{center}&#10;=$\qquad\qquad$%&#10;\begin{tabular}{|c|cccc|}&#10;\cline{1-1} \cline{5-5} &#10;$a_{11}$ &amp; $a_{12}$ &amp; $a_{13}$ &amp; $\ldots$ &amp; $a_{1n}$\tabularnewline&#10;\hline &#10;$v_{1}$ &amp;  &amp;  &amp;  &amp; \tabularnewline&#10;\cline{1-1} &#10;0 &amp;  &amp; X &amp;  &amp; \tabularnewline&#10;\cline{1-1} &#10;$\vdots$ &amp;  &amp;  &amp;  &amp; \tabularnewline&#10;\cline{1-1} &#10;0 &amp;  &amp;  &amp;  &amp; \tabularnewline&#10;\cline{1-1} \cline{5-5} &#10;\end{tabular}&#10;\par\end{center}&#10;&#10;\end{document}"/>
  <p:tag name="IGUANATEXSIZE" val="20"/>
  <p:tag name="IGUANATEXCURSOR" val="11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61"/>
  <p:tag name="ORIGINALWIDTH" val="4286.25"/>
  <p:tag name="LATEXADDIN" val="\documentclass{article}&#10;\usepackage{amsmath}&#10;\pagestyle{empty}&#10;\begin{document}&#10;&#10;\noindent (\textbf{Step 1, part 2}) Noting that $H_{1}^{T}=H_{1}$, form&#10;the orthogonal similarity transformation&#10;&#10;\noindent \begin{center}&#10;$A^{\left(1\right)}=H_{1}AH_{1}=$%&#10;\begin{tabular}{|c|cccc|}&#10;\cline{1-2} \cline{5-5} &#10;$a_{11}$ &amp; \multicolumn{1}{c|}{$v_{1}$} &amp; 0 &amp; $\ldots$ &amp; 0\tabularnewline&#10;\hline &#10;$v_{1}$ &amp; \multicolumn{1}{c|}{$a_{22}^{\left(1\right)}$} &amp;  &amp;  &amp; \tabularnewline&#10;\cline{1-2} &#10;0 &amp;  &amp; X &amp;  &amp; \tabularnewline&#10;\cline{1-1} &#10;$\vdots$ &amp;  &amp;  &amp;  &amp; \tabularnewline&#10;\cline{1-1} &#10;0 &amp;  &amp;  &amp;  &amp; \tabularnewline&#10;\cline{1-1} \cline{5-5} &#10;\end{tabular}&#10;\par\end{center}&#10;that maintains symmetry and zeros-out the elements at indices $\left(1,3\right)-\left(1,n\right)$.&#10;&#10;&#10;\end{document}"/>
  <p:tag name="IGUANATEXSIZE" val="20"/>
  <p:tag name="IGUANATEXCURSOR" val="11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406"/>
  <p:tag name="ORIGINALWIDTH" val="4291.5"/>
  <p:tag name="LATEXADDIN" val="\documentclass{article}&#10;\usepackage{amsmath}&#10;\pagestyle{empty}&#10;\begin{document}&#10;&#10;\noindent (\textbf{Step 2, part 1}) Zero-out the elements in $A^{\left(1\right)}$&#10;at indices $\left(4,2\right)-\left(n,2\right)$ using the vector $x_{2}=\left[\begin{array}{c}&#10;a_{32}^{\left(1\right)}\\&#10;a_{42}^{\left(1\right)}\\&#10;a_{52}^{\left(1\right)}\\&#10;\vdots\\&#10;a_{n2}^{\left(1\right)}&#10;\end{array}\right]$ to construct the $\left(n-2\right)\times\left(n-2\right)$&#10;Householder matrix&#10;&#10;\noindent \begin{center}&#10;$H_{2}=$%&#10;\begin{tabular}{|cc|ccc|}&#10;\cline{1-1} \cline{5-5} &#10;1 &amp; 0 &amp; 0 &amp; $\ldots$ &amp; 0\tabularnewline&#10;0 &amp; 1 &amp; 0 &amp; $\ldots$ &amp; 0\tabularnewline&#10;\hline &#10;0 &amp; 0 &amp;  &amp;  &amp; \tabularnewline&#10;$\vdots$ &amp; $\vdots$ &amp;  &amp; $H_{u_{2}}^{\left(n-2\right)}$ &amp; \tabularnewline&#10;0 &amp; 0 &amp;  &amp;  &amp; \tabularnewline&#10;\cline{1-1} \cline{5-5} &#10;\end{tabular}.&#10;\par\end{center}&#10;&#10;\noindent The identity matrix in the upper left corner maintains the tridiagonal&#10;structure already built.&#10;&#10;&#10;\end{document}"/>
  <p:tag name="IGUANATEXSIZE" val="20"/>
  <p:tag name="IGUANATEXCURSOR" val="40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70.75"/>
  <p:tag name="ORIGINALWIDTH" val="4289.25"/>
  <p:tag name="LATEXADDIN" val="\documentclass{article}&#10;\usepackage{amsmath}&#10;\pagestyle{empty}&#10;\begin{document}&#10;&#10;\noindent (\textbf{Step 2, part 2}) Form $A_{2}=H_{2}A_{1}H_{2}$ to create&#10;the matrix&#10;&#10;\noindent \begin{center}&#10;\begin{tabular}{|cc|ccc|}&#10;\cline{1-1} \cline{5-5} &#10;$a_{11}$ &amp; $v_{1}$ &amp; 0 &amp; $\ldots$ &amp; 0\tabularnewline&#10;$v_{1}$ &amp; $a_{22}^{\left(1\right)}$ &amp; $v_{2}$ &amp; $\ldots$ &amp; 0\tabularnewline&#10;\hline &#10;0 &amp; $v_{2}$ &amp;  &amp;  &amp; \tabularnewline&#10;$\vdots$ &amp; $\vdots$ &amp;  &amp; X &amp; \tabularnewline&#10;0 &amp; 0 &amp;  &amp;  &amp; \tabularnewline&#10;\cline{1-1} \cline{5-5} &#10;\end{tabular}.&#10;\par\end{center}&#10;&#10;\noindent Continue by forming&#10;$H_{3}A_{2}H_{3},\,\ldots,\, H_{n-2}A_{n-3}H_{n-2}$ to arrive at&#10;a symmetric tridiagonal matrix $T$. &#10;&#10;&#10;\end{document}"/>
  <p:tag name="IGUANATEXSIZE" val="20"/>
  <p:tag name="IGUANATEXCURSOR" val="56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40.5"/>
  <p:tag name="ORIGINALWIDTH" val="2109"/>
  <p:tag name="LATEXADDIN" val="\documentclass{article}&#10;\usepackage{amsmath}&#10;\pagestyle{empty}&#10;\begin{document}&#10;&#10;&#10;\begin{gather*}&#10;H_{u}AH_{u}=\left(I-\beta uu^{T}\right)A\left(I-\beta uu^{T}\right)=\\&#10;A-\beta Auu^{T}-u\beta u^{T}A+\beta uu^{T}\beta Auu^{T}&#10;\end{gather*}&#10;&#10;\end{document}"/>
  <p:tag name="IGUANATEXSIZE" val="20"/>
  <p:tag name="IGUANATEXCURSOR" val="23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3"/>
  <p:tag name="ORIGINALWIDTH" val="1434.75"/>
  <p:tag name="LATEXADDIN" val="\documentclass{article}&#10;\usepackage{amsmath}&#10;\pagestyle{empty}&#10;\begin{document}&#10;&#10;\begin{alignat*}{1}&#10;p &amp; =\beta Au\\&#10;K &amp; =\frac{\beta u^{T}p}{2},\\&#10;q &amp; =p-Ku\\&#10;H_{u}AH_{u} &amp; =A-qu^{T}-uq^{T},&#10;\end{alignat*}&#10;&#10;&#10;\end{document}"/>
  <p:tag name="IGUANATEXSIZE" val="20"/>
  <p:tag name="IGUANATEXCURSOR" val="20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1"/>
  <p:tag name="ORIGINALWIDTH" val="3558.75"/>
  <p:tag name="LATEXADDIN" val="\documentclass{article}&#10;\usepackage{amsmath}&#10;\pagestyle{empty}&#10;\begin{document}&#10;&#10;\[&#10;P\left(2:n,\, i+1:n\right)=P\left(2:n,\, i+1:n\right)-\beta P\left(2:n,\, i+1:n\right)uu^{T}&#10;.\]&#10;&#10;&#10;\end{document}"/>
  <p:tag name="IGUANATEXSIZE" val="20"/>
  <p:tag name="IGUANATEXCURSOR" val="17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72"/>
  <p:tag name="ORIGINALWIDTH" val="1434.75"/>
  <p:tag name="LATEXADDIN" val="\documentclass{article}&#10;\usepackage{amsmath}&#10;\pagestyle{empty}&#10;\begin{document}&#10;&#10;$D=\left[\begin{array}{cccc}&#10;\lambda_{1} &amp;  &amp;  &amp; 0\\&#10; &amp; \lambda_{2}\\&#10; &amp;  &amp; \ddots\\&#10;0 &amp;  &amp;  &amp; \lambda_{n}&#10;\end{array}\right]$&#10;&#10;&#10;\end{document}"/>
  <p:tag name="IGUANATEXSIZE" val="20"/>
  <p:tag name="IGUANATEXCURSOR" val="8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lgorithm}&#10;\usepackage{algpseudocode}&#10;\pagestyle{empty}&#10;\makeatletter&#10;\renewcommand{\ALG@beginalgorithmic}{\small}&#10;\makeatother&#10;&#10;\begin{document}&#10;\algrenewcommand{\algorithmiccomment}[1]{$\%$ #1}&#10;\begin{algorithm}&#10;\begin{algorithmic}&#10;\Function {trireduce} {A}&#10;\State&#10;\Comment {Compute a tridiagonal matrix orthogonally similar to the}&#10;\State &#10;\Comment {symmetric matrix A.}&#10;\State&#10;\Comment {T = trireduce(A) - assigns to T a symmetric tridiagonal matrix}&#10;\State&#10;\Comment {orthogonally similar to A.}&#10;\State&#10;\Comment {[P T] = trireduce(A) - assigns to T a symmetric tridiagonal}&#10;\State&#10;\Comment {matrix orthogonally similar to A and an orthogonal matrix}&#10;\State&#10;\Comment {P such that $P^{T}AP=T$.}&#10;\State&#10;\If {P required}&#10;\State&#10;P = I&#10;\EndIf&#10;\EndFunction&#10;\end{algorithmic}&#10;\end{algorithm}&#10;\end{document}"/>
  <p:tag name="FILENAME" val="TP_tmp"/>
  <p:tag name="FORMAT" val="png16m"/>
  <p:tag name="RES" val="1200"/>
  <p:tag name="BLEND" val="0"/>
  <p:tag name="TRANSPARENT" val="1"/>
  <p:tag name="TBUG" val="1"/>
  <p:tag name="ALLOWFS" val="0"/>
  <p:tag name="ORIGWIDTH" val="345"/>
  <p:tag name="PICTUREFILESIZE" val="11536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lgorithm}&#10;\usepackage{algpseudocode}&#10;\pagestyle{empty}&#10;\makeatletter&#10;\renewcommand{\ALG@beginalgorithmic}{\small}&#10;\makeatother&#10;&#10;\begin{document}&#10;\algrenewcommand{\algorithmiccomment}[1]{$\%$ #1}&#10;\begin{algorithm}&#10;\begin{algorithmic}&#10;\Function {trireduce} {A}&#10;\For {i = 1:n-2}&#10;\State&#10;$\left[\begin{array}{cc} u &amp; \beta\end{array}\right]=houseparms\left(A\left(i+1:n,\, i\right)\right)$&#10;\State&#10;$p=\beta A\left(i+1:n,\, i+1:n\right)u$&#10;\State&#10;$K=\frac{\beta u^{T}p}{2}$&#10;\State&#10;$q=p-Ku$&#10;\State&#10;$a_{i+1,\, i}=\pm\left\Vert A\left(i+1:n,\, i\right)\right\Vert _{2}$&#10;\State&#10;$a_{i,\, i+1}=a_{i+1,\, i}$&#10;\State&#10;$A\left(i+1:n,\, i+1:n\right)=A\left(i+1:n,\, i+1:n\right)-uq^{T}-qu^{T}$&#10;\If {P required}&#10;\State&#10;$P\left(2:n,\, i+1:n\right)=P\left(2:n,\, i+1:n\right)-\beta P\left(2:n,\, i+1:n\right)uu^{T}$&#10;\EndIf&#10;\EndFor&#10;\State&#10;Clear all elements above and below the diagonals.&#10;\If {P required}&#10;\State&#10;$return\:\left[\begin{array}{cc} P &amp; A\end{array}\right]$&#10;\Else&#10;\State&#10;$return\: A$&#10;\EndIf&#10;\EndFunction&#10;\end{algorithmic}&#10;\end{algorithm}&#10;\end{document}"/>
  <p:tag name="FILENAME" val="TP_tmp"/>
  <p:tag name="FORMAT" val="png16m"/>
  <p:tag name="RES" val="1200"/>
  <p:tag name="BLEND" val="0"/>
  <p:tag name="TRANSPARENT" val="1"/>
  <p:tag name="TBUG" val="1"/>
  <p:tag name="ALLOWFS" val="0"/>
  <p:tag name="ORIGWIDTH" val="345"/>
  <p:tag name="PICTUREFILESIZE" val="14675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9.25"/>
  <p:tag name="ORIGINALWIDTH" val="1561.5"/>
  <p:tag name="LATEXADDIN" val="\documentclass{article}&#10;\usepackage{amsmath}&#10;\pagestyle{empty}&#10;\begin{document}&#10;&#10;&#10;\[&#10;W_{k}=\left[\begin{array}{cc}&#10;t_{k-1,\, k-1} &amp; t_{k,\, k-1}\\&#10;t_{k,\, k-1} &amp; t_{kk}&#10;\end{array}\right].&#10;\]&#10;&#10;&#10;\end{document}"/>
  <p:tag name="IGUANATEXSIZE" val="20"/>
  <p:tag name="IGUANATEXCURSOR" val="19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49.25"/>
  <p:tag name="ORIGINALWIDTH" val="1502.25"/>
  <p:tag name="LATEXADDIN" val="\documentclass{article}&#10;\usepackage{amsmath}&#10;\pagestyle{empty}&#10;\begin{document}&#10;&#10;&#10;\[&#10;sign\left(x\right)=\left\{ \begin{array}{cc}&#10;1, &amp; x&gt;0\\&#10;0, &amp; x=0\\&#10;-1, &amp; x&lt;0&#10;\end{array}\right.,&#10;\]&#10;&#10;\end{document}"/>
  <p:tag name="IGUANATEXSIZE" val="20"/>
  <p:tag name="IGUANATEXCURSOR" val="18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3"/>
  <p:tag name="ORIGINALWIDTH" val="2526"/>
  <p:tag name="LATEXADDIN" val="\documentclass{article}&#10;\usepackage{amsmath}&#10;\pagestyle{empty}&#10;\begin{document}&#10;&#10;&#10;\[&#10;\left.\left\{ \begin{array}{cc}&#10;\sigma=t_{kk}+r-sign\left(r\right)\sqrt{r^{2}+t_{k,\, k-1}^{2}}, &amp; r\neq0\\&#10;\sigma=t_{kk}-\sqrt{t_{k,\, k-1}^{2}}, &amp; r=0&#10;\end{array}\right.\right.&#10;\]&#10;&#10;\end{document}"/>
  <p:tag name="IGUANATEXSIZE" val="20"/>
  <p:tag name="IGUANATEXCURSOR" val="26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12.5"/>
  <p:tag name="ORIGINALWIDTH" val="4291.5"/>
  <p:tag name="LATEXADDIN" val="\documentclass{article}&#10;\usepackage{amsmath}&#10;\pagestyle{empty}&#10;\begin{document}&#10;&#10;\noindent \textbf{Example:} The matrix SYMEIGTST in the book software distribution is a $21\times21$&#10;symmetric matrix. The matrix is orthogonally similar to the famous&#10;\index{symmetric matrix!Wilkinson 21times21&#10; matrix@Wilkinson $21\times21$ matrix}symmetric tridiagonal $21\times21$ Wilkinson matrix used for testing&#10;eigenvalue computation. The \index{MATLAB function!wilkinson}MATLAB&#10;documentation for wilkinson(21) specifies that this matrix is a symmetric&#10;with pairs of nearly, but not exactly, equal eigenvalues. Its two&#10;largest eigenvalues are both about 10.746; they agree to 14, but not&#10;to 15, decimal places. The example uses \texttt{eigsymqr} to compute&#10;the eigenvalues.&#10;&#10;&#10;\end{document}"/>
  <p:tag name="IGUANATEXSIZE" val="20"/>
  <p:tag name="IGUANATEXCURSOR" val="10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7.5"/>
  <p:tag name="ORIGINALWIDTH" val="615.75"/>
  <p:tag name="LATEXADDIN" val="\documentclass{article}&#10;\usepackage{amsmath}&#10;\pagestyle{empty}&#10;\begin{document}&#10;&#10;&#10;$T=Q^{T}AQ$&#10;&#10;\end{document}"/>
  <p:tag name="IGUANATEXSIZE" val="20"/>
  <p:tag name="IGUANATEXCURSOR" val="9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4.5"/>
  <p:tag name="ORIGINALWIDTH" val="2145"/>
  <p:tag name="LATEXADDIN" val="\documentclass{article}&#10;\usepackage{amsmath}&#10;\pagestyle{empty}&#10;\begin{document}&#10;&#10;\[&#10;D=\left(J_{k}J_{k-1}\ldots J_{2}J_{1}\right)T\left(J_{1}^{T}J_{2}^{T}\ldots J_{k}^{T}\right).&#10;\]&#10;&#10;&#10;&#10;\end{document}"/>
  <p:tag name="IGUANATEXSIZE" val="20"/>
  <p:tag name="IGUANATEXCURSOR" val="8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5"/>
  <p:tag name="ORIGINALWIDTH" val="1068.75"/>
  <p:tag name="LATEXADDIN" val="\documentclass{article}&#10;\usepackage{amsmath}&#10;\pagestyle{empty}&#10;\begin{document}&#10;&#10;&#10;$P=J_{k}J_{k-1}\ldots J_{2}J_{1}$&#10;&#10;\end{document}"/>
  <p:tag name="IGUANATEXSIZE" val="20"/>
  <p:tag name="IGUANATEXCURSOR" val="11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4.5"/>
  <p:tag name="ORIGINALWIDTH" val="1189.5"/>
  <p:tag name="LATEXADDIN" val="\documentclass{article}&#10;\usepackage{amsmath}&#10;\pagestyle{empty}&#10;\begin{document}&#10;&#10;&#10;\[&#10;\left(PQ^{T}\right)A\left(QP^{T}\right)=D.&#10;\]&#10;&#10;\end{document}"/>
  <p:tag name="IGUANATEXSIZE" val="20"/>
  <p:tag name="IGUANATEXCURSOR" val="13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219.5"/>
  <p:tag name="LATEXADDIN" val="\documentclass{article}&#10;\usepackage{amsmath}&#10;\pagestyle{empty}&#10;\begin{document}&#10;&#10;&#10;$\left|\lambda_{1}\right|\geq\left|\lambda_{2}\right|\geq\ldots\geq\left|\lambda_{n}\right|$&#10;&#10;\end{document}"/>
  <p:tag name="IGUANATEXSIZE" val="20"/>
  <p:tag name="IGUANATEXCURSOR" val="17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67.25"/>
  <p:tag name="ORIGINALWIDTH" val="4380"/>
  <p:tag name="LATEXADDIN" val="\documentclass{article}&#10;\usepackage{amsmath}&#10;\pagestyle{empty}&#10;\begin{document}&#10;&#10;\fbox{\begin{minipage}[t]{1\columnwidth}%&#10;\noindent \begin{center}&#10;\textbf{Bisection method tests}&#10;\par\end{center}&#10;\begin{enumerate}&#10;\item v = 0: $mid$ is a root.&#10;\item $v &gt; 0$: root is in the interval $mid&lt;r&lt;right$.&#10;\item $v &lt; 0$: root is in the interval $left&lt;r&lt;mid$.\end{enumerate}&#10;%&#10;\end{minipage}}&#10;&#10;&#10;&#10;\end{document}"/>
  <p:tag name="IGUANATEXSIZE" val="20"/>
  <p:tag name="IGUANATEXCURSOR" val="17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090.5"/>
  <p:tag name="LATEXADDIN" val="\documentclass{article}&#10;\usepackage{amsmath}&#10;\pagestyle{empty}&#10;\begin{document}&#10;&#10;$f\left(\mu\right)=\det\left(A-\mu I\right)$&#10;&#10;&#10;\end{document}"/>
  <p:tag name="IGUANATEXSIZE" val="20"/>
  <p:tag name="IGUANATEXCURSOR" val="12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1.75"/>
  <p:tag name="ORIGINALWIDTH" val="1134"/>
  <p:tag name="LATEXADDIN" val="\documentclass{article}&#10;\usepackage{amsmath}&#10;\pagestyle{empty}&#10;\begin{document}&#10;&#10;&#10;$T^{\left(k\right)}=T\left(1:k,\,1:k\right)$&#10;&#10;\end{document}"/>
  <p:tag name="IGUANATEXSIZE" val="20"/>
  <p:tag name="IGUANATEXCURSOR" val="12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5"/>
  <p:tag name="ORIGINALWIDTH" val="278.25"/>
  <p:tag name="LATEXADDIN" val="\documentclass{article}&#10;\usepackage{amsmath}&#10;\pagestyle{empty}&#10;\begin{document}&#10;$k\times k$&#10;&#10;&#10;&#10;\end{document}"/>
  <p:tag name="IGUANATEXSIZE" val="20"/>
  <p:tag name="IGUANATEXCURSOR" val="9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1"/>
  <p:tag name="ORIGINALWIDTH" val="210.75"/>
  <p:tag name="LATEXADDIN" val="\documentclass{article}&#10;\usepackage{amsmath}&#10;\pagestyle{empty}&#10;\begin{document}&#10;&#10;$T^{\left(k\right)}$&#10;&#10;&#10;\end{document}"/>
  <p:tag name="IGUANATEXSIZE" val="20"/>
  <p:tag name="IGUANATEXCURSOR" val="10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8.75"/>
  <p:tag name="ORIGINALWIDTH" val="1296.75"/>
  <p:tag name="LATEXADDIN" val="\documentclass{article}&#10;\usepackage{amsmath}&#10;\pagestyle{empty}&#10;\begin{document}&#10;&#10;&#10;$\lambda_{1}^{\left(k\right)}&lt;\lambda_{2}^{\left(k\right)}&lt;\ldots&lt;\lambda_{k}^{\left(k\right)}$.&#10;&#10;\end{document}"/>
  <p:tag name="IGUANATEXSIZE" val="20"/>
  <p:tag name="IGUANATEXCURSOR" val="17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1"/>
  <p:tag name="ORIGINALWIDTH" val="210.75"/>
  <p:tag name="LATEXADDIN" val="\documentclass{article}&#10;\usepackage{amsmath}&#10;\pagestyle{empty}&#10;\begin{document}&#10;&#10;&#10;$T^{\left(k\right)}$&#10;\end{document}"/>
  <p:tag name="IGUANATEXSIZE" val="20"/>
  <p:tag name="IGUANATEXCURSOR" val="10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1"/>
  <p:tag name="ORIGINALWIDTH" val="336.75"/>
  <p:tag name="LATEXADDIN" val="\documentclass{article}&#10;\usepackage{amsmath}&#10;\pagestyle{empty}&#10;\begin{document}&#10;&#10;$T^{\left(k+1\right)}$&#10;&#10;&#10;\end{document}"/>
  <p:tag name="IGUANATEXSIZE" val="20"/>
  <p:tag name="IGUANATEXCURSOR" val="10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5.5"/>
  <p:tag name="ORIGINALWIDTH" val="3339.75"/>
  <p:tag name="LATEXADDIN" val="\documentclass{article}&#10;\usepackage{amsmath}&#10;\pagestyle{empty}&#10;\begin{document}&#10;&#10;\[&#10;\lambda_{i}^{\left(k+1\right)}&lt;\lambda_{i}^{\left(k\right)}&lt;\lambda_{i+1}^{\left(k+1\right)},\,=1,\,2,\,\ldots,\, n-1,\, i=1,\,2,\,\ldots,\, k-1.&#10;\]&#10;&#10;\end{document}"/>
  <p:tag name="IGUANATEXSIZE" val="20"/>
  <p:tag name="IGUANATEXCURSOR" val="23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50.75"/>
  <p:tag name="ORIGINALWIDTH" val="4286.25"/>
  <p:tag name="LATEXADDIN" val="\documentclass{article}&#10;\usepackage{amsmath}&#10;\pagestyle{empty}&#10;\begin{document}&#10;&#10;\noindent \textbf{Example:} Let $T=\left[\begin{array}{cccc}&#10;\frac{3}{2} &amp; 1 &amp; 0 &amp; 0\\&#10;1 &amp; \frac{1}{2} &amp; 1 &amp; 0\\&#10;0 &amp; 1 &amp; \frac{1}{2} &amp; 1\\&#10;0 &amp; 0 &amp; 1 &amp; \frac{3}{2}&#10;\end{array}\right].$ The figure shows the position the eigenvalues for $T^{\left(1\right)}$,&#10;$T^{\left(2\right)}$, $T^{\left(3\right)},$ and $T^{\left(4\right)}=T$.&#10;Note the strict interlacing. &#10;&#10;&#10;\end{document}"/>
  <p:tag name="IGUANATEXSIZE" val="20"/>
  <p:tag name="IGUANATEXCURSOR" val="43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37"/>
  <p:tag name="ORIGINALWIDTH" val="4380"/>
  <p:tag name="LATEXADDIN" val="\documentclass{article}&#10;\usepackage{amsmath}&#10;\pagestyle{empty}&#10;\begin{document}&#10;&#10;&#10;\fbox{\begin{minipage}[t]{1\columnwidth}%&#10;\begin{itemize}&#10;\item The eigenvalues of a symmetric matrix are real, and the eigenvectors&#10;can be assumed to be real.&#10;\item If $A$ is symmetric and $x,\, y$ are $n\times1$ vectors, then $\left\langle Ax,\, y\right\rangle =\left\langle x,\, Ay\right\rangle $.&#10;\item \noindent If A is a symmetric matrix, $\left\Vert A\right\Vert _{2}=\rho\left(A\right)$,&#10;where $\rho\left(A\right)$ is the spectral radius of A.&#10;\item A symmetric $n\times n$ matrix A is positive definite if and only&#10;if all its eigenvalues are positive.&#10;\item If A is a real symmetric matrix, then any two eigenvectors corresponding&#10;to different eigenvalues are orthogonal.&#10;\item A symmetric matrix can be diagonalized with an orthogonal matrix (the spectral theorem). Thus, even if there are multiple eigenvalues,&#10;there is always an orthonormal basis of $n$ eigenvectors.\end{itemize}&#10;%&#10;\end{minipage}}&#10;&#10;\end{document}"/>
  <p:tag name="IGUANATEXSIZE" val="20"/>
  <p:tag name="IGUANATEXCURSOR" val="83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48.5"/>
  <p:tag name="ORIGINALWIDTH" val="2955"/>
  <p:tag name="LATEXADDIN" val="\documentclass{article}&#10;\usepackage{amsmath}&#10;\pagestyle{empty}&#10;\begin{document}&#10;&#10;\[&#10;p_{k}\left(\mu\right)=\left\{ \begin{array}{ll}&#10;1 &amp; \quad k=0\\&#10;a_{1}-\mu &amp; \quad k=1\\&#10;\left(a_{k}-\mu\right)p_{k-1}\left(\mu\right)-b_{k-1}^{2}p_{k-2}\left(\mu\right) &amp; \quad k\geq2&#10;\end{array}\right.&#10;\]&#10;&#10;&#10;\end{document}"/>
  <p:tag name="IGUANATEXSIZE" val="20"/>
  <p:tag name="IGUANATEXCURSOR" val="28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21.25"/>
  <p:tag name="ORIGINALWIDTH" val="3803.25"/>
  <p:tag name="LATEXADDIN" val="\documentclass{article}&#10;\usepackage{amsmath}&#10;\pagestyle{empty}&#10;\begin{document}&#10;&#10;\[&#10;p_{k}\left(\mu\right)=\det\left(\left[\begin{array}{cccccc}&#10;a_{1}-\mu &amp; b_{1}\\&#10;b_{1} &amp; a_{2}-\mu &amp; b_{2}\\&#10; &amp; b_{2} &amp; a_{3}-\mu &amp; \ddots\\&#10; &amp;  &amp; \ddots &amp; \ddots &amp; \ddots\\&#10; &amp;  &amp;  &amp; \ddots &amp; a_{k-1}-\mu &amp; b_{k-1}\\&#10; &amp;  &amp;  &amp;  &amp; b_{k-1} &amp; a_{k}-\mu&#10;\end{array}\right]\right)&#10;\]&#10;&#10;&#10;&#10;\end{document}"/>
  <p:tag name="IGUANATEXSIZE" val="20"/>
  <p:tag name="IGUANATEXCURSOR" val="35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19.25"/>
  <p:tag name="ORIGINALWIDTH" val="4288.5"/>
  <p:tag name="LATEXADDIN" val="\documentclass{article}&#10;\usepackage{amsmath}&#10;\pagestyle{empty}&#10;\begin{document}&#10;&#10;\noindent \textbf{Theorem:} The number, $d\left(\mu\right)$, of disagreements in sign between&#10;consecutive numbers of the sequence $\left\{ p_{0}\left(\mu\right),\, p_{1}\left(\mu\right),\, p_{2}\left(\mu\right),\,\ldots,\, p_{n}\left(\mu\right)\right\} $&#10;is equal to the number of eigenvalues smaller than $\mu$.&#10;&#10;&#10;\end{document}"/>
  <p:tag name="IGUANATEXSIZE" val="20"/>
  <p:tag name="IGUANATEXCURSOR" val="10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628.75"/>
  <p:tag name="ORIGINALWIDTH" val="4828.5"/>
  <p:tag name="LATEXADDIN" val="\documentclass{article}&#10;\usepackage{amsmath}&#10;\pagestyle{empty}&#10;\begin{document}&#10;&#10;&#10;\noindent \textbf{Example:} Let $T$ be the matrix of the previous example. Its characteristic polynomials&#10;are&#10;\begin{quote}&#10;\begin{tabular}{ccccc}&#10;$p_{0}\left(\mu\right)$ &amp; $p_{1}\left(\mu\right)$ &amp; $p_{2}\left(\mu\right)$ &amp; $p_{3}\left(\mu\right)$ &amp; $p_{4}\left(\mu\right)$\tabularnewline&#10;$1$ &amp; $\frac{3}{2}-\mu$ &amp; $\mu^{2}-2\mu-\frac{1}{4}$ &amp; $-\mu^{3}+\frac{5}{2}\mu^{2}+\frac{1}{4}\mu-\frac{13}{8}$ &amp; $\mu^{4}-4\mu^{3}+\frac{5}{2}\mu^{2}+4\mu-\frac{35}{16}$\tabularnewline&#10;\end{tabular}\end{quote}&#10;\begin{enumerate}&#10;\item Let $\mu=0$, and the sequence is $\left\{ \begin{array}{ccccc}&#10;1\, &amp; \frac{3}{2}\, &amp; -\frac{1}{4}\, &amp; -\frac{13}{8}\, &amp; -\frac{35}{16}\end{array}\right\} $, with 1 sign change.&#10;\item Let $\mu=1$, and the sequence is $\left\{ \begin{array}{ccccc}&#10;1\, &amp; \frac{1}{2}\, &amp; -\frac{5}{4}\, &amp; \frac{1}{8}\, &amp; \frac{21}{16}\end{array}\right\} $ with 2 sign changes.&#10;\item Let $\mu=3$. The sequence is $\left\{ \begin{array}{ccccc}&#10;1\, &amp; -\frac{3}{2}\, &amp; \frac{11}{4}\, &amp; -\frac{43}{8}\, &amp; \frac{85}{16}\end{array}\right\} $ with 4 sign changes.&#10;\end{enumerate}&#10;From (1), we see there is one negative eigenvalue. (2) tells us there&#10;is an eigenvalue in the range $0\leq\mu&lt;1$, and from (3) we conclude&#10;that there must be 2 eigenvalues in the interval $1\leq\mu&lt;3$.&#10;&#10;In fact the eigenvalues are $\left\{ \begin{array}{cccc}&#10;\frac{1}{2}-\sqrt{2}\: &amp; \frac{1}{2}\: &amp; \frac{1}{2}+\sqrt{2}\: &amp; \frac{5}{2}\end{array}\right\} $.&#10;&#10;&#10;\end{document}"/>
  <p:tag name="IGUANATEXSIZE" val="20"/>
  <p:tag name="IGUANATEXCURSOR" val="15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5.25"/>
  <p:tag name="ORIGINALWIDTH" val="3435.75"/>
  <p:tag name="LATEXADDIN" val="\documentclass{article}&#10;\usepackage{amsmath}&#10;\pagestyle{empty}&#10;\begin{document}&#10;&#10;\noindent \textbf{Lemma:} If $\left\Vert \cdot\right\Vert $ is a subordinate norm and $A\neq0$,&#10;$\rho\left(A\right)\leq\left\Vert A\right\Vert $.&#10;&#10;&#10;\end{document}"/>
  <p:tag name="IGUANATEXSIZE" val="20"/>
  <p:tag name="IGUANATEXCURSOR" val="107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2.75"/>
  <p:tag name="ORIGINALWIDTH" val="1691.25"/>
  <p:tag name="LATEXADDIN" val="\documentclass{article}&#10;\usepackage{amsmath}&#10;\pagestyle{empty}&#10;\begin{document}&#10;&#10;&#10;&#10;$left=-\left\Vert A\right\Vert _{\infty}$, $right=\left\Vert A\right\Vert _{\infty}$.&#10;\end{document}"/>
  <p:tag name="IGUANATEXSIZE" val="20"/>
  <p:tag name="IGUANATEXCURSOR" val="13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58.5"/>
  <p:tag name="ORIGINALWIDTH" val="4380"/>
  <p:tag name="LATEXADDIN" val="\documentclass{article}&#10;\usepackage{amsmath}&#10;\pagestyle{empty}&#10;\begin{document}&#10;&#10;\fbox{\parbox[t]{1\columnwidth}{%&#10;\begin{enumerate}&#10;\item Let $\mathrm{left}=-\left\Vert A\right\Vert _{\infty}$, $\mathrm{right}=\left\Vert A\right\Vert _{\infty}$.&#10;\item Compute $\mathrm{mid}=\frac{\mathrm{left}+\mathrm{right}}{2}$.&#10;\item Compute $\mathrm{d}\left(\mathrm{mid}\right)$, the number of disagreements&#10;in sign between consecutive numbers in the sequence &#10;\[&#10;p_{0}\left(\mathrm{mid}\right),\, p_{1}\left(\mathrm{mid}\right),\, p_{2}\left(\mathrm{mid}\right),\,\ldots,\, p_{n}\left(\mathrm{mid}\right),&#10;\]&#10;\\&#10;properly handling a case where $p_{k}\left(mid\right)=0$.&#10;\item If $\mathrm{d}\left(\mathrm{mid}\right)\geq k$, then $\lambda_{k}$&#10;is in the interval $[\mathrm{left},\,\mathrm{mid})$. Let right =&#10;mid .$\qquad$\\&#10;else\\&#10;$\lambda_{k}$ is in the interval $\left[mid,\, right\right]$. Let&#10;left = mid.$\qquad$&#10;\item Repeat steps 2-4 until $\left(right-left\right)&lt;tol$, where tol is&#10;an acceptable length for an interval enclosing the root.\end{enumerate}&#10;%&#10;}}&#10;&#10;&#10;\end{document}"/>
  <p:tag name="IGUANATEXSIZE" val="20"/>
  <p:tag name="IGUANATEXCURSOR" val="89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87.5"/>
  <p:tag name="ORIGINALWIDTH" val="4290.75"/>
  <p:tag name="LATEXADDIN" val="\documentclass{article}&#10;\usepackage{amsmath}&#10;\pagestyle{empty}&#10;\begin{document}&#10;&#10;\noindent Each evaluation of $\left\{ p_{0}\left(mid\right),\, p_{1}\left(mid\right),\, p_{2}\left(\lambda mid\right),\,\ldots,\, p_{n}\left(mid\right)\right\} $&#10;costs $O\left(n\right)$ flops. If $tol$ is the desired size of the&#10;subinterval containing the eigenvalue, since each iteration halves&#10;the search interval, the number of iterations, $k$, required is determined&#10;by&#10;&#10;\[&#10;\frac{\left|\mathrm{right}-\mathrm{left}\right|}{2^{k}}&lt;tol.&#10;\]&#10;&#10;&#10;\noindent Thus,&#10;&#10;\[&#10;k\approx\log_{2}\left|\mathrm{right-\mathrm{left}}\right|-\log_{2}\mathrm{tol}&#10;\]&#10;&#10;&#10;\noindent and the algorithm requires $O\left(kn\right)$flops. If only a few&#10;eigenvalues are required, the bisection method is faster than finding&#10;all the eigenvalues using orthogonal similarity reduction to a diagonal&#10;matrix.&#10;&#10;&#10;\end{document}"/>
  <p:tag name="IGUANATEXSIZE" val="20"/>
  <p:tag name="IGUANATEXCURSOR" val="53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7"/>
  <p:tag name="ORIGINALWIDTH" val="1610.25"/>
  <p:tag name="LATEXADDIN" val="\documentclass{article}&#10;\usepackage{amsmath}&#10;\pagestyle{empty}&#10;\begin{document}&#10;&#10;&#10;\[&#10;T=\left[\begin{array}{ccccc}&#10;a_{1} &amp; b_{1} &amp; 0 &amp; 0 &amp; 0\\&#10;b_{1} &amp; a_{2} &amp; b_{2} &amp; 0 &amp; 0\\&#10;0 &amp; b_{2} &amp; a_{3} &amp; b_{3} &amp; 0\\&#10;0 &amp; 0 &amp; b_{3} &amp; a_{4} &amp; b_{4}\\&#10;0 &amp; 0 &amp; 0 &amp; b_{4} &amp; a_{5}&#10;\end{array}\right]&#10;\]&#10;&#10;\end{document}"/>
  <p:tag name="IGUANATEXSIZE" val="20"/>
  <p:tag name="IGUANATEXCURSOR" val="28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7"/>
  <p:tag name="ORIGINALWIDTH" val="3564"/>
  <p:tag name="LATEXADDIN" val="\documentclass{article}&#10;\usepackage{amsmath}&#10;\pagestyle{empty}&#10;\begin{document}&#10;&#10;&#10;\[&#10;T=\left[\begin{array}{ccccc}&#10;a_{1} &amp; b_{1} &amp; 0 &amp; 0 &amp; 0\\&#10;b_{1} &amp; a_{2}-b_{2} &amp; 0 &amp; 0 &amp; 0\\&#10;0 &amp; 0 &amp; a_{3}-b_{2} &amp; b_{3} &amp; 0\\&#10;0 &amp; 0 &amp; b_{3} &amp; a_{4} &amp; b_{4}\\&#10;0 &amp; 0 &amp; 0 &amp; b_{4} &amp; a_{5}&#10;\end{array}\right]+\left[\begin{array}{ccccc}&#10;0 &amp; 0 &amp; 0 &amp; 0 &amp; 0\\&#10;0 &amp; b_{2} &amp; b_{2} &amp; 0 &amp; 0\\&#10;0 &amp; b_{2} &amp; b_{2} &amp; 0 &amp; 0\\&#10;0 &amp; 0 &amp; 0 &amp; 0 &amp; 0\\&#10;0 &amp; 0 &amp; 0 &amp; 0 &amp; 0&#10;\end{array}\right].&#10;\]&#10;&#10;\end{document}"/>
  <p:tag name="IGUANATEXSIZE" val="20"/>
  <p:tag name="IGUANATEXCURSOR" val="45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4.75"/>
  <p:tag name="ORIGINALWIDTH" val="4290"/>
  <p:tag name="LATEXADDIN" val="\documentclass{article}&#10;\usepackage{amsmath}&#10;\pagestyle{empty}&#10;\begin{document}&#10;&#10;&#10;\noindent \textbf{Proof:} We know by the spectral theorem that any real symmetric matrix can&#10;be diagonalized. If $x$ is a normalized right eigenvector of $A$&#10;corresponding to eigenvalue $\lambda$, then $Ax=\lambda x$. We have&#10;$x^{T}A^{T}=x^{T}A=\lambda x^{T}$, so $x$ is also a left eigenvector&#10;of $A$. The condition number, $\kappa$, of $\lambda$ is&#10;\[&#10;\kappa\left(\lambda\right)=\frac{1}{x^{T}x}=1,&#10;\]&#10;and $\lambda$ is perfectly conditioned.&#10;&#10;\end{document}"/>
  <p:tag name="IGUANATEXSIZE" val="20"/>
  <p:tag name="IGUANATEXCURSOR" val="108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6"/>
  <p:tag name="ORIGINALWIDTH" val="1654.5"/>
  <p:tag name="LATEXADDIN" val="\documentclass{article}&#10;\usepackage{amsmath}&#10;\pagestyle{empty}&#10;\begin{document}&#10;&#10;&#10;&#10;\[&#10;T=\left[\begin{array}{cc}&#10;T_{1}^{2\times2}\\&#10; &amp; T_{2}^{3\times3}&#10;\end{array}\right]+H^{5\times5}.&#10;\]&#10;&#10;\end{document}"/>
  <p:tag name="IGUANATEXSIZE" val="20"/>
  <p:tag name="IGUANATEXCURSOR" val="17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48.5"/>
  <p:tag name="ORIGINALWIDTH" val="2802"/>
  <p:tag name="LATEXADDIN" val="\documentclass{article}&#10;\usepackage{amsmath}&#10;\pagestyle{empty}&#10;\begin{document}&#10;&#10;\[&#10;T_{1}=\left[\begin{array}{cc}&#10;a_{1} &amp; b_{1}\\&#10;b_{1} &amp; a_{2}-b_{2}&#10;\end{array}\right],\,\, T_{2}=\left[\begin{array}{ccc}&#10;a_{3}-b_{2} &amp; b_{3} &amp; 0\\&#10;b_{3} &amp; a_{4} &amp; b_{4}\\&#10;0 &amp; b_{4} &amp; a_{5}&#10;\end{array}\right],&#10;\]&#10;&#10;&#10;\end{document}"/>
  <p:tag name="IGUANATEXSIZE" val="20"/>
  <p:tag name="IGUANATEXCURSOR" val="29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7"/>
  <p:tag name="ORIGINALWIDTH" val="1428.75"/>
  <p:tag name="LATEXADDIN" val="\documentclass{article}&#10;\usepackage{amsmath}&#10;\pagestyle{empty}&#10;\begin{document}&#10;&#10;&#10;\[&#10;H=\left[\begin{array}{ccccc}&#10;0 &amp; 0 &amp; 0 &amp; 0 &amp; 0\\&#10;0 &amp; b_{2} &amp; b_{2} &amp; 0 &amp; 0\\&#10;0 &amp; b_{2} &amp; b_{2} &amp; 0 &amp; 0\\&#10;0 &amp; 0 &amp; 0 &amp; 0 &amp; 0\\&#10;0 &amp; 0 &amp; 0 &amp; 0 &amp; 0&#10;\end{array}\right]&#10;\]&#10;&#10;&#10;\end{document}"/>
  <p:tag name="IGUANATEXSIZE" val="20"/>
  <p:tag name="IGUANATEXCURSOR" val="246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7.5"/>
  <p:tag name="ORIGINALWIDTH" val="618"/>
  <p:tag name="LATEXADDIN" val="\documentclass{article}&#10;\usepackage{amsmath}&#10;\pagestyle{empty}&#10;\begin{document}&#10;&#10;$H=b_{2}vv^{T},$&#10;&#10;&#10;\end{document}"/>
  <p:tag name="IGUANATEXSIZE" val="20"/>
  <p:tag name="IGUANATEXCURSOR" val="97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7"/>
  <p:tag name="ORIGINALWIDTH" val="624.75"/>
  <p:tag name="LATEXADDIN" val="\documentclass{article}&#10;\usepackage{amsmath}&#10;\pagestyle{empty}&#10;\begin{document}&#10;&#10;\[&#10;v=\left[\begin{array}{c}&#10;0\\&#10;1\\&#10;1\\&#10;0\\&#10;0&#10;\end{array}\right].&#10;\]&#10;&#10;&#10;\end{document}"/>
  <p:tag name="IGUANATEXSIZE" val="20"/>
  <p:tag name="IGUANATEXCURSOR" val="149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48"/>
  <p:tag name="ORIGINALWIDTH" val="2825.25"/>
  <p:tag name="LATEXADDIN" val="\documentclass{article}&#10;\usepackage{amsmath}&#10;\providecommand{\problemname}{}&#10;\usepackage{algorithm}&#10;\usepackage{multirow}&#10;\usepackage{algpseudocode}&#10;\usepackage{listings}&#10;\usepackage{colortbl}&#10;\definecolor{lightgray}{gray}{0.8}&#10;&#10;\pagestyle{empty}&#10;\begin{document}&#10;&#10;\noindent \begin{center}&#10;$T\;=\;$%&#10;\begin{tabular}{|cc|rc|}&#10;\hline &#10;\cellcolor{lightgray} &amp; \multicolumn{1}{c|}{\cellcolor{lightgray}} &amp; \multicolumn{1}{r}{} &amp; \tabularnewline&#10;\cellcolor{lightgray} &amp; $T_{1}^{k\times k}$\cellcolor{lightgray} &amp;  &amp; \tabularnewline&#10;\hline &#10;\multicolumn{1}{|c}{} &amp; \multicolumn{1}{c|}{} &amp; \multicolumn{1}{r}{$T_{2}^{\left(n-k\right)\times\left(n-k\right)}$\cellcolor{lightgray}} &amp; \cellcolor{lightgray}\tabularnewline&#10;\cline{3-3} &#10;\multirow{1}{*}{} &amp;  &amp; \cellcolor{lightgray} &amp; \cellcolor{lightgray}\tabularnewline&#10;\hline &#10;\end{tabular}+%&#10;\begin{tabular}{|cc|cc|}&#10;\hline &#10; &amp;  &amp;  &amp; \tabularnewline&#10; &amp; $t_{k}$ &amp; $t_{k}$ &amp; \tabularnewline&#10;\hline &#10; &amp; $t_{k}$ &amp; $t_{k}$ &amp; \tabularnewline&#10; &amp;  &amp;  &amp; \tabularnewline&#10;\hline &#10;\end{tabular}&#10;\par\end{center}&#10;&#10;&#10;\end{document}"/>
  <p:tag name="IGUANATEXSIZE" val="20"/>
  <p:tag name="IGUANATEXCURSOR" val="10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7.5"/>
  <p:tag name="ORIGINALWIDTH" val="337.5"/>
  <p:tag name="LATEXADDIN" val="\documentclass{article}&#10;\usepackage{amsmath}&#10;\pagestyle{empty}&#10;\begin{document}&#10;&#10;&#10;$t_{k}vv^{T},$&#10;&#10;\end{document}"/>
  <p:tag name="IGUANATEXSIZE" val="20"/>
  <p:tag name="IGUANATEXCURSOR" val="9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7.75"/>
  <p:tag name="ORIGINALWIDTH" val="2060.25"/>
  <p:tag name="LATEXADDIN" val="\documentclass{article}&#10;\usepackage{amsmath}&#10;\pagestyle{empty}&#10;\begin{document}&#10;&#10;&#10;\[&#10;v=\left[\begin{array}{cccccccc}&#10;0 &amp; 0 &amp; \ldots &amp; 1 &amp; 1 &amp; 0 &amp; \ldots &amp; 0\end{array}\right]^{T}&#10;\]&#10;&#10;\end{document}"/>
  <p:tag name="IGUANATEXSIZE" val="20"/>
  <p:tag name="IGUANATEXCURSOR" val="178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169.25"/>
  <p:tag name="LATEXADDIN" val="\documentclass{article}&#10;\usepackage{amsmath}&#10;\pagestyle{empty}&#10;\begin{document}&#10;&#10;\begin{quote}&#10;{[}V, D{]} = dconquer(T)&#10;\end{quote}&#10;&#10;&#10;&#10;\end{document}"/>
  <p:tag name="IGUANATEXSIZE" val="20"/>
  <p:tag name="IGUANATEXCURSOR" val="119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0"/>
  <p:tag name="ORIGINALWIDTH" val="411.75"/>
  <p:tag name="LATEXADDIN" val="\documentclass{article}&#10;\usepackage{amsmath}&#10;\pagestyle{empty}&#10;\begin{document}&#10;&#10;&#10;$k=\left\lfloor \frac{n}{2}\right\rfloor $&#10;&#10;\end{document}"/>
  <p:tag name="IGUANATEXSIZE" val="20"/>
  <p:tag name="IGUANATEXCURSOR" val="1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J\left(i,j,c,s\right)^{T}AJ\left(i,j,c,s\right)  template TPT1  env TPENV1  fore 0  back 16777215  eqnno 3"/>
  <p:tag name="FILENAME" val="TP_tmp"/>
  <p:tag name="ORIGWIDTH" val="108"/>
  <p:tag name="PICTUREFILESIZE" val="621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9.25"/>
  <p:tag name="ORIGINALWIDTH" val="1381.5"/>
  <p:tag name="LATEXADDIN" val="\documentclass{article}&#10;\usepackage{amsmath}&#10;\pagestyle{empty}&#10;\begin{document}&#10;&#10;\[&#10;T=\left[\begin{array}{cc}&#10;T_{1}\\&#10; &amp; T_{2}&#10;\end{array}\right]+t_{k}vv^{T}.&#10;\]&#10;&#10;&#10;\end{document}"/>
  <p:tag name="IGUANATEXSIZE" val="20"/>
  <p:tag name="IGUANATEXCURSOR" val="16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0"/>
  <p:tag name="ORIGINALWIDTH" val="3301.5"/>
  <p:tag name="LATEXADDIN" val="\documentclass{article}&#10;\usepackage{amsmath}&#10;\pagestyle{empty}&#10;\begin{document}&#10;&#10;\[&#10;\left[\begin{array}{cc}&#10;V_{1}, &amp; D_{1}\end{array}\right]=\mathrm{dconquer}\left(T_{1}\right),\,\,\left[\begin{array}{cc}&#10;V_{2}, &amp; D_{2}\end{array}\right]=\mathrm{dconquer}\left(T_{2}\right).&#10;\]&#10;&#10;&#10;\end{document}"/>
  <p:tag name="IGUANATEXSIZE" val="20"/>
  <p:tag name="IGUANATEXCURSOR" val="27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0"/>
  <p:tag name="ORIGINALWIDTH" val="1355.25"/>
  <p:tag name="LATEXADDIN" val="\documentclass{article}&#10;\usepackage{amsmath}&#10;\pagestyle{empty}&#10;\begin{document}&#10;&#10;$\left[\begin{array}{cc}&#10;V_{1}, &amp; D_{1}\end{array}\right],$$\left[\begin{array}{cc}&#10;V_{2}, &amp; D_{2}\end{array}\right]$&#10;&#10;&#10;\end{document}"/>
  <p:tag name="IGUANATEXSIZE" val="20"/>
  <p:tag name="IGUANATEXCURSOR" val="198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"/>
  <p:tag name="ORIGINALWIDTH" val="336"/>
  <p:tag name="LATEXADDIN" val="\documentclass{article}&#10;\usepackage{amsmath}&#10;\pagestyle{empty}&#10;\begin{document}&#10;&#10;$t_{k}vv^{T}.$&#10;&#10;&#10;\end{document}"/>
  <p:tag name="IGUANATEXSIZE" val="20"/>
  <p:tag name="IGUANATEXCURSOR" val="9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41.25"/>
  <p:tag name="ORIGINALWIDTH" val="1351.5"/>
  <p:tag name="LATEXADDIN" val="\documentclass{article}&#10;\usepackage{amsmath}&#10;\pagestyle{empty}&#10;\begin{document}&#10;&#10;&#10;\[&#10;f\left(\lambda\right)=1+t_{k}\sum_{i=1}^{n}\frac{u_{i}^{2}}{d_{i}-\lambda}.&#10;\]&#10;&#10;\end{document}"/>
  <p:tag name="IGUANATEXSIZE" val="20"/>
  <p:tag name="IGUANATEXCURSOR" val="16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1"/>
  <p:tag name="ORIGINALWIDTH" val="1627.5"/>
  <p:tag name="LATEXADDIN" val="\documentclass{article}&#10;\usepackage{amsmath}&#10;\pagestyle{empty}&#10;\begin{document}&#10;\[&#10;T_{1}=P_{1}D_{1}P_{1}^{T},\, T_{2}=P_{2}D_{2}P_{2}^{T}.&#10;\]&#10;&#10;&#10;&#10;\end{document}"/>
  <p:tag name="IGUANATEXSIZE" val="20"/>
  <p:tag name="IGUANATEXCURSOR" val="13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9.25"/>
  <p:tag name="ORIGINALWIDTH" val="2121"/>
  <p:tag name="LATEXADDIN" val="\documentclass{article}&#10;\usepackage{amsmath}&#10;\pagestyle{empty}&#10;\begin{document}&#10;&#10;&#10;$D=\left[\begin{array}{cc}&#10;D_{1} &amp; 0\\&#10;0 &amp; D_{2}&#10;\end{array}\right]$, $u=\left[\begin{array}{cc}&#10;P_{1}^{T} &amp; 0\\&#10;0 &amp; P_{2}^{T}&#10;\end{array}\right]v.$&#10;&#10;\end{document}"/>
  <p:tag name="IGUANATEXSIZE" val="20"/>
  <p:tag name="IGUANATEXCURSOR" val="229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5"/>
  <p:tag name="ORIGINALWIDTH" val="605.25"/>
  <p:tag name="LATEXADDIN" val="\documentclass{article}&#10;\usepackage{amsmath}&#10;\pagestyle{empty}&#10;\begin{document}&#10;&#10;\[&#10;D+t_{k}uu^{T}.&#10;\]&#10;&#10;&#10;\end{document}"/>
  <p:tag name="IGUANATEXSIZE" val="20"/>
  <p:tag name="IGUANATEXCURSOR" val="9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433"/>
  <p:tag name="ORIGINALWIDTH" val="4299"/>
  <p:tag name="LATEXADDIN" val="\documentclass{article}&#10;\usepackage{amsmath}&#10;\usepackage{listings}&#10;\pagestyle{empty}&#10;\begin{document}&#10;&#10;\noindent \textbf{Example:} The following MATLAB sequence builds a $1000\times1000$ symmetric&#10;matrix, computes its eigenvalues and eigenvectors using \texttt{dconqer}, and times its execution. As evidence of accuracy,the code computes $\left\Vert VDV^{T}-A\right\Vert _{2}$ and $\left\Vert V^{T}V-I\right\Vert _{2}$.&#10;&#10;\lstset{&#10;basicstyle=\footnotesize,&#10;language=Matlab&#10;}&#10;\begin{lstlisting}&#10;&gt;&gt; A = randi([-1000000 1000000],1000,1000);&#10;&gt;&gt; A = A + A';&#10;&#10;&gt;&gt; tic;[Vdconquer Ddconquer] = dconquer(A);toc;&#10;Elapsed time is 0.284027 seconds.&#10;&#10;&gt;&gt; norm(Vdconquer*Ddconquer*Vdconquer'-A)&#10;&#10;ans =&#10;   3.7278e-07&#10;&#10;&gt;&gt; norm(Vdconquer'*Vdconquer - eye(1000))&#10;&#10;ans =&#10;   9.7724e-15&#10;\end{lstlisting}&#10;&#10;&#10;\end{document}"/>
  <p:tag name="IGUANATEXSIZE" val="20"/>
  <p:tag name="IGUANATEXCURSOR" val="76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58"/>
  <p:tag name="ORIGINALWIDTH" val="2298.75"/>
  <p:tag name="LATEXADDIN" val="\documentclass{article}&#10;\usepackage{amsmath}&#10;\pagestyle{empty}&#10;\begin{document}&#10;&#10;&#10;\begin{table}[H]&#10;\noindent \begin{centering}&#10;\begin{tabular}{|c|}&#10;\hline &#10;$\overline{a_{kl}}=a_{kl},\, k,l\neq i,j$\tabularnewline&#10;\hline &#10;$\overline{a_{ik}}=\overline{a_{ki}}=ca_{ik}-sa_{jk},\, k\neq i,j$\tabularnewline&#10;\hline &#10;$\overline{a_{jk}}=\overline{a_{kj}}=sa_{ik}+ca_{jk},\, k\neq i,j$\tabularnewline&#10;\hline &#10;$\overline{a_{ij}}=\overline{a_{ji}}=\left(c^{2}-s^{2}\right)a_{ij}+cs\left(a_{ii}-a_{jj}\right)$\tabularnewline&#10;\hline &#10;$\overline{a_{ii}}=c^{2}a_{ii}-2csa_{ij}+s^{2}a_{jj}$\tabularnewline&#10;\hline &#10;$\overline{a}_{jj}=s^{2}a_{ii}+2csa_{ij}+c^{2}a_{jj}$\tabularnewline&#10;\hline &#10;\end{tabular}&#10;\par\end{centering}&#10;&#10;\protect\caption{Jacobi Iteration Formulas}&#10;\end{table}&#10;&#10;\end{document}"/>
  <p:tag name="IGUANATEXSIZE" val="20"/>
  <p:tag name="IGUANATEXCURSOR" val="72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40.75"/>
  <p:tag name="ORIGINALWIDTH" val="2828.25"/>
  <p:tag name="LATEXADDIN" val="\documentclass{article}&#10;\usepackage{amsmath}&#10;\pagestyle{empty}&#10;\begin{document}&#10;&#10;&#10;\begin{table}[H]&#10;\noindent \begin{centering}&#10;\begin{tabular}{|c|}&#10;\hline &#10;$\tau=\frac{a_{jj-}a_{ii}}{2a_{ij}}$\tabularnewline&#10;\hline &#10;$t=\left\{ \begin{array}{cc}&#10;\frac{1}{\tau+\sqrt{\tau^{2}+1}} &amp; \tau\geq0\\&#10;\frac{-1}{-\tau+\sqrt{\tau^{2}+1}} &amp; \tau&lt;0&#10;\end{array}\right)$\tabularnewline&#10;\hline &#10;$c=\frac{1}{\sqrt{1+t^{2}}}$\tabularnewline&#10;\hline &#10;$s=ct$\tabularnewline&#10;\hline &#10;\end{tabular}&#10;\par\end{centering}&#10;&#10;\protect\caption{Computation of c, s for the Jacobi Method}&#10;\end{table}&#10;&#10;\end{document}"/>
  <p:tag name="IGUANATEXSIZE" val="20"/>
  <p:tag name="IGUANATEXCURSOR" val="51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06.25"/>
  <p:tag name="ORIGINALWIDTH" val="4098.75"/>
  <p:tag name="LATEXADDIN" val="\documentclass{article}&#10;\usepackage{amsmath}&#10;\pagestyle{empty}&#10;\begin{document}&#10;&#10;&#10;\begin{itemize}&#10;\item jacobics: computes $c$, $s$ for the Jacobi rotation.&#10;\item jacobimul: computes the Jacobi rotation $J\left(i,\, j,\, c,\, s\right)^{T}AJ\left(i,\, j,\, c,\, s\right)$&#10;for an iteration of the Jacobi algorithm.&#10;\item givensmulp: computes $AJ\left(i,\, j,\, c,\, s\right)$.&#10;\item off: computes $\mathrm{off}\left(A\right)=\sqrt{\sum_{k=1}^{n}\sum_{p=1,k\neq p}^{n}a_{kp}^{2}}$.&#10;\end{itemize}&#10;&#10;&#10;\end{document}"/>
  <p:tag name="IGUANATEXSIZE" val="20"/>
  <p:tag name="IGUANATEXCURSOR" val="31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10267</TotalTime>
  <Words>1672</Words>
  <Application>Microsoft Office PowerPoint</Application>
  <PresentationFormat>On-screen Show (4:3)</PresentationFormat>
  <Paragraphs>246</Paragraphs>
  <Slides>62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Calibri</vt:lpstr>
      <vt:lpstr>Courier New</vt:lpstr>
      <vt:lpstr>Arial</vt:lpstr>
      <vt:lpstr>Cambria Math</vt:lpstr>
      <vt:lpstr>Office Theme</vt:lpstr>
      <vt:lpstr>Equation</vt:lpstr>
      <vt:lpstr>Introduction</vt:lpstr>
      <vt:lpstr>Introduction</vt:lpstr>
      <vt:lpstr>The Symmetric Eigenvalue Problem</vt:lpstr>
      <vt:lpstr>THE Symmetric Eigenvalue Problem</vt:lpstr>
      <vt:lpstr>The Symmetric Eigenvalue Problem</vt:lpstr>
      <vt:lpstr>The Spectral Theorem</vt:lpstr>
      <vt:lpstr>Properties of a Symmetric Matrix</vt:lpstr>
      <vt:lpstr>Properties of a Symmetric Matrix</vt:lpstr>
      <vt:lpstr>The Jacobi Method</vt:lpstr>
      <vt:lpstr>The Jacobi Method</vt:lpstr>
      <vt:lpstr>The Jacobi Method</vt:lpstr>
      <vt:lpstr>The Jacobi Method</vt:lpstr>
      <vt:lpstr>Computation of c and s</vt:lpstr>
      <vt:lpstr>Convergence of the Jacobi Method</vt:lpstr>
      <vt:lpstr>The Cylic-by-Row Jacobi Algorithm</vt:lpstr>
      <vt:lpstr>The Cylic-by-Row Jacobi Algorithm</vt:lpstr>
      <vt:lpstr>Computing Eigenvectors using the Jacobi Iteration </vt:lpstr>
      <vt:lpstr>Introduction to Algorithm eigsymj</vt:lpstr>
      <vt:lpstr>Jacobi Method for the Real Symmetric Matrix Eigenproblem</vt:lpstr>
      <vt:lpstr>Jacobi Method for the Real Symmetric Matrix Eigenproblem</vt:lpstr>
      <vt:lpstr>Jacobi Method for the real Symmetric Matrix Eigenproblem</vt:lpstr>
      <vt:lpstr>Example 1</vt:lpstr>
      <vt:lpstr>Example 1</vt:lpstr>
      <vt:lpstr>The Symmetric QR Iteration Method </vt:lpstr>
      <vt:lpstr>The Symmetric QR Iteration Method</vt:lpstr>
      <vt:lpstr>The Symmetric QR Iteration Method</vt:lpstr>
      <vt:lpstr>The Symmetric QR Iteration Method</vt:lpstr>
      <vt:lpstr>The Symmetric QR Iteration Method</vt:lpstr>
      <vt:lpstr>Tridiagonal Reduction of a Symmetric Matrix</vt:lpstr>
      <vt:lpstr>Tridiagonal Reduction of a Symmetric Matrix</vt:lpstr>
      <vt:lpstr>Tridiagonal Reduction of a Symmetric Matrix</vt:lpstr>
      <vt:lpstr>Algorithm trireduce</vt:lpstr>
      <vt:lpstr>Algorithm trireduce</vt:lpstr>
      <vt:lpstr>Example 2</vt:lpstr>
      <vt:lpstr>Orthogonal Transformation to a Diagonal Matrix</vt:lpstr>
      <vt:lpstr>Orthogonal Transformation to a Diagonal Matrix</vt:lpstr>
      <vt:lpstr>Orthogonal Transformation to a Diagonal Matrix</vt:lpstr>
      <vt:lpstr>eigsymqr</vt:lpstr>
      <vt:lpstr>Example 3</vt:lpstr>
      <vt:lpstr>The Symmetric Francis Algorithm</vt:lpstr>
      <vt:lpstr>eigsymb</vt:lpstr>
      <vt:lpstr>Example 4</vt:lpstr>
      <vt:lpstr>The Bisection Method</vt:lpstr>
      <vt:lpstr>The Bisection Method</vt:lpstr>
      <vt:lpstr>The Bisection Method</vt:lpstr>
      <vt:lpstr>The Bisection Method</vt:lpstr>
      <vt:lpstr>The Bisection Method</vt:lpstr>
      <vt:lpstr>The Bisection Method</vt:lpstr>
      <vt:lpstr>The Bisection Method</vt:lpstr>
      <vt:lpstr>The Bisection Method</vt:lpstr>
      <vt:lpstr>Bisection Method Algorithm Outline</vt:lpstr>
      <vt:lpstr>Bisection Method Algorithm Outline</vt:lpstr>
      <vt:lpstr>Example 5</vt:lpstr>
      <vt:lpstr>Bisection Method Efficiency</vt:lpstr>
      <vt:lpstr>Divide-and-Conquer Method</vt:lpstr>
      <vt:lpstr>Divide-and-Conquer Method 5    5 Example</vt:lpstr>
      <vt:lpstr>Divide-and-Conquer Method 5    5 Example</vt:lpstr>
      <vt:lpstr>Divide-and-Conquer Method n    n  Case</vt:lpstr>
      <vt:lpstr>Algorithm dconquer</vt:lpstr>
      <vt:lpstr>Algorithm dconquer</vt:lpstr>
      <vt:lpstr>Algorithm dconquer</vt:lpstr>
      <vt:lpstr>Example 6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William Ford</dc:creator>
  <cp:lastModifiedBy>William Ford</cp:lastModifiedBy>
  <cp:revision>1424</cp:revision>
  <cp:lastPrinted>2011-04-04T19:30:17Z</cp:lastPrinted>
  <dcterms:created xsi:type="dcterms:W3CDTF">2011-02-08T19:31:31Z</dcterms:created>
  <dcterms:modified xsi:type="dcterms:W3CDTF">2014-12-01T03:12:31Z</dcterms:modified>
</cp:coreProperties>
</file>